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7" r:id="rId121"/>
    <p:sldId id="375" r:id="rId122"/>
    <p:sldId id="376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2" r:id="rId137"/>
    <p:sldId id="391" r:id="rId138"/>
    <p:sldId id="393" r:id="rId139"/>
    <p:sldId id="394" r:id="rId140"/>
    <p:sldId id="395" r:id="rId141"/>
    <p:sldId id="396" r:id="rId142"/>
    <p:sldId id="397" r:id="rId1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블록 체인의 이해" id="{3AB4E570-EEAF-45DA-991B-036BAC9006D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하이퍼레저 패브릭 핵심 분석" id="{97C60C87-F15E-48D7-AF37-8FA60C1D1A8D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네트워크 구축 과정" id="{62093033-2943-40BC-8035-85A95EF18308}">
          <p14:sldIdLst>
            <p14:sldId id="377"/>
            <p14:sldId id="375"/>
            <p14:sldId id="376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트랜잭션 처리 과정" id="{ED36C14B-2E03-4DC8-883B-5A3CE156C593}">
          <p14:sldIdLst>
            <p14:sldId id="392"/>
            <p14:sldId id="391"/>
            <p14:sldId id="393"/>
            <p14:sldId id="394"/>
            <p14:sldId id="395"/>
            <p14:sldId id="396"/>
            <p14:sldId id="3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95" autoAdjust="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53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233FB-E670-49D9-8BDA-125ED1A3C6C7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88C1F-3242-4E19-A41C-32449E13C8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2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https://aliahn.tistory.com/23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88C1F-3242-4E19-A41C-32449E13C8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81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8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99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7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78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467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3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29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84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2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6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5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7298D-7D10-4748-A0E9-481F5322DF01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0CDF9-6461-41B1-923E-CAE6A408F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7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Hyperledger</a:t>
            </a:r>
            <a:r>
              <a:rPr lang="en-US" altLang="ko-KR" dirty="0" smtClean="0"/>
              <a:t> Fabric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블록 체인의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30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Hyperledger</a:t>
            </a:r>
            <a:r>
              <a:rPr lang="en-US" altLang="ko-KR" dirty="0" smtClean="0"/>
              <a:t> Fabric </a:t>
            </a:r>
            <a:r>
              <a:rPr lang="ko-KR" altLang="en-US" dirty="0" smtClean="0"/>
              <a:t>개요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모든 사용자가 동일한 원장을 가지고 모든 정보를 공유할 수 있을 뿐 아니라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비즈니스에 민감한 내용을 공유하고 싶은 참여자들 간에만 </a:t>
            </a:r>
            <a:r>
              <a:rPr lang="ko-KR" altLang="en-US" sz="1600" b="1" dirty="0" smtClean="0"/>
              <a:t>채널을 통해서 별도의 원장을 생성</a:t>
            </a:r>
            <a:r>
              <a:rPr lang="ko-KR" altLang="en-US" sz="1600" dirty="0" smtClean="0"/>
              <a:t>하여 정보를 공유할 수도 있다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smtClean="0"/>
              <a:t>※ C </a:t>
            </a:r>
            <a:r>
              <a:rPr lang="ko-KR" altLang="en-US" sz="1600" dirty="0" smtClean="0"/>
              <a:t>기관은 부동산 거래 채널과 금융 거래 채널의 데이터를 모두 사용할 수 있지만 서로 다른 채널간의 분산원장 전달은 불가능하다</a:t>
            </a:r>
            <a:r>
              <a:rPr lang="en-US" altLang="ko-KR" sz="1600" dirty="0" smtClean="0"/>
              <a:t>.(A -&gt; C -&gt; B or D X)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6786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MSP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어떠한 조직에서 채널에 참여하려 할 때 채널 구성원은 </a:t>
            </a:r>
            <a:r>
              <a:rPr lang="en-US" altLang="ko-KR" sz="1600" dirty="0" smtClean="0"/>
              <a:t>channel MSP</a:t>
            </a:r>
            <a:r>
              <a:rPr lang="ko-KR" altLang="en-US" sz="1600" dirty="0" smtClean="0"/>
              <a:t>를 참고하여 보증 또는 거절을 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 구성원들은 </a:t>
            </a:r>
            <a:r>
              <a:rPr lang="en-US" altLang="ko-KR" sz="1600" dirty="0" smtClean="0"/>
              <a:t>channel MSP</a:t>
            </a:r>
            <a:r>
              <a:rPr lang="ko-KR" altLang="en-US" sz="1600" dirty="0" smtClean="0"/>
              <a:t>에 따라서 역할과 권한을 부여 받게 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106714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MSP 5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00200"/>
            <a:ext cx="6984776" cy="4525963"/>
          </a:xfrm>
        </p:spPr>
      </p:pic>
    </p:spTree>
    <p:extLst>
      <p:ext uri="{BB962C8B-B14F-4D97-AF65-F5344CB8AC3E}">
        <p14:creationId xmlns:p14="http://schemas.microsoft.com/office/powerpoint/2010/main" val="38197259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MSP 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각 조직의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와 사용자는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로부터 발급 받은 </a:t>
            </a:r>
            <a:r>
              <a:rPr lang="en-US" altLang="ko-KR" sz="1600" dirty="0" smtClean="0"/>
              <a:t>local MSP</a:t>
            </a:r>
            <a:r>
              <a:rPr lang="ko-KR" altLang="en-US" sz="1600" dirty="0" smtClean="0"/>
              <a:t>가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을 생성하기 위해 </a:t>
            </a:r>
            <a:r>
              <a:rPr lang="en-US" altLang="ko-KR" sz="1600" dirty="0" smtClean="0"/>
              <a:t>Org1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Org3</a:t>
            </a:r>
            <a:r>
              <a:rPr lang="ko-KR" altLang="en-US" sz="1600" dirty="0" smtClean="0"/>
              <a:t>은 각자의 </a:t>
            </a:r>
            <a:r>
              <a:rPr lang="en-US" altLang="ko-KR" sz="1600" dirty="0" smtClean="0"/>
              <a:t>local MSP</a:t>
            </a:r>
            <a:r>
              <a:rPr lang="ko-KR" altLang="en-US" sz="1600" dirty="0" smtClean="0"/>
              <a:t>를 이용하여 서로 데이터를 공유할 수 있는 </a:t>
            </a:r>
            <a:r>
              <a:rPr lang="en-US" altLang="ko-KR" sz="1600" dirty="0" smtClean="0"/>
              <a:t>channel MSP</a:t>
            </a:r>
            <a:r>
              <a:rPr lang="ko-KR" altLang="en-US" sz="1600" dirty="0" smtClean="0"/>
              <a:t>를 만들게 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마찬가지로 채널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도 생성한다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Org1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Org3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local MSP</a:t>
            </a:r>
            <a:r>
              <a:rPr lang="ko-KR" altLang="en-US" sz="1600" dirty="0" smtClean="0"/>
              <a:t>만을 이용해 </a:t>
            </a:r>
            <a:r>
              <a:rPr lang="en-US" altLang="ko-KR" sz="1600" dirty="0" smtClean="0"/>
              <a:t>channel MSP</a:t>
            </a:r>
            <a:r>
              <a:rPr lang="ko-KR" altLang="en-US" sz="1600" dirty="0" smtClean="0"/>
              <a:t>를 만들었기 때문에 </a:t>
            </a:r>
            <a:r>
              <a:rPr lang="en-US" altLang="ko-KR" sz="1600" dirty="0" smtClean="0"/>
              <a:t>Org2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Org4</a:t>
            </a:r>
            <a:r>
              <a:rPr lang="ko-KR" altLang="en-US" sz="1600" dirty="0" smtClean="0"/>
              <a:t>는 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에 접근할 수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채널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도 마찬가지이다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각 조직의 사용자는 조직의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를 통해 인증서를 생성하고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를 통해서 조직이 속한 채널에 체인코드를 설치하거나 실행할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73011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MSP 7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1988840"/>
            <a:ext cx="6696744" cy="3600399"/>
          </a:xfrm>
        </p:spPr>
      </p:pic>
    </p:spTree>
    <p:extLst>
      <p:ext uri="{BB962C8B-B14F-4D97-AF65-F5344CB8AC3E}">
        <p14:creationId xmlns:p14="http://schemas.microsoft.com/office/powerpoint/2010/main" val="36288162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MSP 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Root CA :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RCA </a:t>
            </a:r>
            <a:r>
              <a:rPr lang="ko-KR" altLang="en-US" sz="1600" dirty="0" smtClean="0"/>
              <a:t>디지털 인증서를 나타낸다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Intermediate CA :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ICA </a:t>
            </a:r>
            <a:r>
              <a:rPr lang="ko-KR" altLang="en-US" sz="1600" dirty="0" smtClean="0"/>
              <a:t>디지털 인증서를 나타낸다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는 여러 개의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로 구성될 수 있는데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하나의 조직을 세분화할 경우 세분화된 각 조직마다 </a:t>
            </a:r>
            <a:r>
              <a:rPr lang="en-US" altLang="ko-KR" sz="1600" dirty="0" smtClean="0"/>
              <a:t>ICA</a:t>
            </a:r>
            <a:r>
              <a:rPr lang="ko-KR" altLang="en-US" sz="1600" dirty="0" smtClean="0"/>
              <a:t>를 하나씩 설치하여 </a:t>
            </a:r>
            <a:r>
              <a:rPr lang="en-US" altLang="ko-KR" sz="1600" dirty="0" smtClean="0"/>
              <a:t>MSP</a:t>
            </a:r>
            <a:r>
              <a:rPr lang="ko-KR" altLang="en-US" sz="1600" dirty="0" smtClean="0"/>
              <a:t>를 관리할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Organizational Units(OU) : ICA</a:t>
            </a:r>
            <a:r>
              <a:rPr lang="ko-KR" altLang="en-US" sz="1600" dirty="0" smtClean="0"/>
              <a:t>를 사용하지 않고 하나의 </a:t>
            </a:r>
            <a:r>
              <a:rPr lang="en-US" altLang="ko-KR" sz="1600" dirty="0" smtClean="0"/>
              <a:t>Root CA</a:t>
            </a:r>
            <a:r>
              <a:rPr lang="ko-KR" altLang="en-US" sz="1600" dirty="0" smtClean="0"/>
              <a:t>를 이용해서 조직을 세분화 하고 </a:t>
            </a:r>
            <a:r>
              <a:rPr lang="ko-KR" altLang="en-US" sz="1600" dirty="0" err="1" smtClean="0"/>
              <a:t>싶을때</a:t>
            </a:r>
            <a:r>
              <a:rPr lang="ko-KR" altLang="en-US" sz="1600" dirty="0" smtClean="0"/>
              <a:t> 사용된다</a:t>
            </a:r>
            <a:r>
              <a:rPr lang="en-US" altLang="ko-KR" sz="1600" dirty="0" smtClean="0"/>
              <a:t>. $FABRIC_CFG_PATH/</a:t>
            </a:r>
            <a:r>
              <a:rPr lang="en-US" altLang="ko-KR" sz="1600" dirty="0" err="1" smtClean="0"/>
              <a:t>msp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config.yaml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파일에 </a:t>
            </a:r>
            <a:r>
              <a:rPr lang="en-US" altLang="ko-KR" sz="1600" dirty="0" smtClean="0"/>
              <a:t>OU</a:t>
            </a:r>
            <a:r>
              <a:rPr lang="ko-KR" altLang="en-US" sz="1600" dirty="0" smtClean="0"/>
              <a:t>관련 정보가 입력되어 있고 </a:t>
            </a:r>
            <a:r>
              <a:rPr lang="en-US" altLang="ko-KR" sz="1600" dirty="0" smtClean="0"/>
              <a:t>opens</a:t>
            </a:r>
            <a:r>
              <a:rPr lang="ko-KR" altLang="en-US" sz="1600" dirty="0" smtClean="0"/>
              <a:t>니</a:t>
            </a:r>
            <a:r>
              <a:rPr lang="en-US" altLang="ko-KR" sz="1600" dirty="0" smtClean="0"/>
              <a:t> x509 –in </a:t>
            </a:r>
            <a:r>
              <a:rPr lang="ko-KR" altLang="en-US" sz="1600" dirty="0" smtClean="0"/>
              <a:t>명령어를 통해 내용을 확인할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Administrators : </a:t>
            </a:r>
            <a:r>
              <a:rPr lang="ko-KR" altLang="en-US" sz="1600" dirty="0" smtClean="0"/>
              <a:t>조직 운영자의 인증서를 나타내고 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MSP </a:t>
            </a:r>
            <a:r>
              <a:rPr lang="ko-KR" altLang="en-US" sz="1600" dirty="0" smtClean="0"/>
              <a:t>구조에서는 조직당 하나 이상의 운영자 인증서가 존재해야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조직의 운영자가 꼭 모든 시스템 운영 권한이 있는 것은 아니다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하나의 조직을 세분화 하여 세분화된 </a:t>
            </a:r>
            <a:r>
              <a:rPr lang="ko-KR" altLang="en-US" sz="1600" dirty="0" err="1" smtClean="0"/>
              <a:t>조직별로</a:t>
            </a:r>
            <a:r>
              <a:rPr lang="ko-KR" altLang="en-US" sz="1600" dirty="0" smtClean="0"/>
              <a:t> 운영자를 만들고 각각의 운영자에게 역할별로 권한을 나눠 줄 수 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04460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MSP 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Revoked Certificate : </a:t>
            </a:r>
            <a:r>
              <a:rPr lang="ko-KR" altLang="en-US" sz="1600" dirty="0" smtClean="0"/>
              <a:t>폐기된 인증서를 나타내고 있다</a:t>
            </a:r>
            <a:r>
              <a:rPr lang="en-US" altLang="ko-KR" sz="1600" dirty="0" smtClean="0"/>
              <a:t>. CRL </a:t>
            </a:r>
            <a:r>
              <a:rPr lang="ko-KR" altLang="en-US" sz="1600" dirty="0" smtClean="0"/>
              <a:t>검사 시 해당 폴더를 참고한다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Node Identity : </a:t>
            </a:r>
            <a:r>
              <a:rPr lang="ko-KR" altLang="en-US" sz="1600" dirty="0" smtClean="0"/>
              <a:t>개인키로 암호화한 인증서를 나타내고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Keystore</a:t>
            </a:r>
            <a:r>
              <a:rPr lang="en-US" altLang="ko-KR" sz="1600" dirty="0" smtClean="0"/>
              <a:t> : </a:t>
            </a:r>
            <a:r>
              <a:rPr lang="ko-KR" altLang="en-US" sz="1600" dirty="0" err="1" smtClean="0"/>
              <a:t>개인키를</a:t>
            </a:r>
            <a:r>
              <a:rPr lang="ko-KR" altLang="en-US" sz="1600" dirty="0" smtClean="0"/>
              <a:t> 나타내고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TLS Root CA : </a:t>
            </a:r>
            <a:r>
              <a:rPr lang="ko-KR" altLang="en-US" sz="1600" dirty="0" smtClean="0"/>
              <a:t>보안 강화를 위해 </a:t>
            </a:r>
            <a:r>
              <a:rPr lang="en-US" altLang="ko-KR" sz="1600" dirty="0" smtClean="0"/>
              <a:t>TLS </a:t>
            </a:r>
            <a:r>
              <a:rPr lang="ko-KR" altLang="en-US" sz="1600" dirty="0" smtClean="0"/>
              <a:t>기능을 사용할 때 </a:t>
            </a:r>
            <a:r>
              <a:rPr lang="en-US" altLang="ko-KR" sz="1600" dirty="0" smtClean="0"/>
              <a:t>Root CA</a:t>
            </a:r>
            <a:r>
              <a:rPr lang="ko-KR" altLang="en-US" sz="1600" dirty="0" smtClean="0"/>
              <a:t>로부터 발급 받은 </a:t>
            </a:r>
            <a:r>
              <a:rPr lang="en-US" altLang="ko-KR" sz="1600" dirty="0" smtClean="0"/>
              <a:t>TLS </a:t>
            </a:r>
            <a:r>
              <a:rPr lang="ko-KR" altLang="en-US" sz="1600" dirty="0" smtClean="0"/>
              <a:t>인증서를 나타내고 있다</a:t>
            </a:r>
            <a:r>
              <a:rPr lang="en-US" altLang="ko-KR" sz="1600" dirty="0" smtClean="0"/>
              <a:t>. TLS </a:t>
            </a:r>
            <a:r>
              <a:rPr lang="ko-KR" altLang="en-US" sz="1600" dirty="0" smtClean="0"/>
              <a:t>통신은 주로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orderer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사이에 사용된다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TLS Intermediate CA : Intermediate CA</a:t>
            </a:r>
            <a:r>
              <a:rPr lang="ko-KR" altLang="en-US" sz="1600" dirty="0" smtClean="0"/>
              <a:t>로부터 발급받은 </a:t>
            </a:r>
            <a:r>
              <a:rPr lang="en-US" altLang="ko-KR" sz="1600" dirty="0" smtClean="0"/>
              <a:t>TLS </a:t>
            </a:r>
            <a:r>
              <a:rPr lang="ko-KR" altLang="en-US" sz="1600" dirty="0" smtClean="0"/>
              <a:t>인증서를 나타낸다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46725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Orderer</a:t>
            </a:r>
            <a:r>
              <a:rPr lang="en-US" altLang="ko-KR" dirty="0" smtClean="0"/>
              <a:t>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가 어떻게 최신 블록을 생성해서 전달하는지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에 의해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들이 동일한 최신 블록을 서로 공유하는지를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단계 과정을 거쳐서 설명한다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</a:t>
            </a:r>
            <a:r>
              <a:rPr lang="ko-KR" altLang="en-US" sz="1600" dirty="0" smtClean="0"/>
              <a:t>단계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트랜젝션</a:t>
            </a:r>
            <a:r>
              <a:rPr lang="ko-KR" altLang="en-US" sz="1600" dirty="0" smtClean="0"/>
              <a:t> 제출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분산 애플리케이션이 트랜잭션 보증을 담당하는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에게 트랜잭션 제출하는 것부터 해당 트랜잭션이 가리키는 체인코드가 실행되기까지가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단계 과정이다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Committing peer </a:t>
            </a:r>
            <a:r>
              <a:rPr lang="ko-KR" altLang="en-US" sz="1600" dirty="0" smtClean="0"/>
              <a:t>두 가지로 구분할 수 있다</a:t>
            </a:r>
            <a:r>
              <a:rPr lang="en-US" altLang="ko-KR" sz="1600" dirty="0" smtClean="0"/>
              <a:t>. Endorsing peer</a:t>
            </a:r>
            <a:r>
              <a:rPr lang="ko-KR" altLang="en-US" sz="1600" dirty="0" smtClean="0"/>
              <a:t>는 분산 애플리케이션이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에게 트랜잭션을 제출할 시 해당 트랜잭션에 대한 보증 여부를 판단하고 </a:t>
            </a:r>
            <a:r>
              <a:rPr lang="en-US" altLang="ko-KR" sz="1600" dirty="0" err="1" smtClean="0"/>
              <a:t>Indentity</a:t>
            </a:r>
            <a:r>
              <a:rPr lang="ko-KR" altLang="en-US" sz="1600" dirty="0" smtClean="0"/>
              <a:t>로 사인을 해 주는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Committing peer</a:t>
            </a:r>
            <a:r>
              <a:rPr lang="ko-KR" altLang="en-US" sz="1600" dirty="0" smtClean="0"/>
              <a:t>는 검증 과정에서 새로운 블록을 기존 블록체인에 추가할 것인지에 대한 보증 여부를 판단하는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모든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Committing peer </a:t>
            </a:r>
            <a:r>
              <a:rPr lang="ko-KR" altLang="en-US" sz="1600" dirty="0" smtClean="0"/>
              <a:t>역할을 한다</a:t>
            </a:r>
            <a:r>
              <a:rPr lang="en-US" altLang="ko-KR" sz="1600" dirty="0" smtClean="0"/>
              <a:t>. Endorsing </a:t>
            </a:r>
            <a:r>
              <a:rPr lang="ko-KR" altLang="en-US" sz="1600" dirty="0" smtClean="0"/>
              <a:t>기능을 활성화 하면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의 역할도 함께 수행하게 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68495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Orderer</a:t>
            </a:r>
            <a:r>
              <a:rPr lang="en-US" altLang="ko-KR" dirty="0" smtClean="0"/>
              <a:t> 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600200"/>
            <a:ext cx="6840760" cy="4525963"/>
          </a:xfrm>
        </p:spPr>
      </p:pic>
    </p:spTree>
    <p:extLst>
      <p:ext uri="{BB962C8B-B14F-4D97-AF65-F5344CB8AC3E}">
        <p14:creationId xmlns:p14="http://schemas.microsoft.com/office/powerpoint/2010/main" val="4114503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Orderer</a:t>
            </a:r>
            <a:r>
              <a:rPr lang="en-US" altLang="ko-KR" dirty="0" smtClean="0"/>
              <a:t>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분산 애플리케이션은 트랜잭션을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에게 제출한다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트랜잭션을 받은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들은 </a:t>
            </a:r>
            <a:r>
              <a:rPr lang="en-US" altLang="ko-KR" sz="1600" dirty="0" smtClean="0"/>
              <a:t>Proposal</a:t>
            </a:r>
            <a:r>
              <a:rPr lang="ko-KR" altLang="en-US" sz="1600" dirty="0" smtClean="0"/>
              <a:t>값을 바탕으로 체인코드를 </a:t>
            </a:r>
            <a:r>
              <a:rPr lang="ko-KR" altLang="en-US" sz="1600" dirty="0" err="1" smtClean="0"/>
              <a:t>시뮬레이션하게</a:t>
            </a:r>
            <a:r>
              <a:rPr lang="ko-KR" altLang="en-US" sz="1600" dirty="0" smtClean="0"/>
              <a:t>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올바른 결과값이 나온다면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는 자신의 </a:t>
            </a:r>
            <a:r>
              <a:rPr lang="en-US" altLang="ko-KR" sz="1600" dirty="0" smtClean="0"/>
              <a:t>Identity</a:t>
            </a:r>
            <a:r>
              <a:rPr lang="ko-KR" altLang="en-US" sz="1600" dirty="0" smtClean="0"/>
              <a:t>를 이용해 서명한 디지털 인증서와 </a:t>
            </a:r>
            <a:r>
              <a:rPr lang="en-US" altLang="ko-KR" sz="1600" dirty="0" smtClean="0"/>
              <a:t>Read/Write set</a:t>
            </a:r>
            <a:r>
              <a:rPr lang="ko-KR" altLang="en-US" sz="1600" dirty="0" smtClean="0"/>
              <a:t>을 함께 분산 애플리케이션에 전송한다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 제출 과정에서는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의 역할이 아직 없다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838173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Orderer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78" y="1600200"/>
            <a:ext cx="6898443" cy="4525963"/>
          </a:xfrm>
        </p:spPr>
      </p:pic>
    </p:spTree>
    <p:extLst>
      <p:ext uri="{BB962C8B-B14F-4D97-AF65-F5344CB8AC3E}">
        <p14:creationId xmlns:p14="http://schemas.microsoft.com/office/powerpoint/2010/main" val="14431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원장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03848" y="1988840"/>
            <a:ext cx="2736304" cy="3816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203848" y="3212976"/>
            <a:ext cx="273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03848" y="4581128"/>
            <a:ext cx="273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91880" y="2204864"/>
            <a:ext cx="20938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Block 2(</a:t>
            </a:r>
            <a:r>
              <a:rPr lang="ko-KR" altLang="en-US" dirty="0" smtClean="0"/>
              <a:t>현재 블록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잔액 </a:t>
            </a:r>
            <a:r>
              <a:rPr lang="en-US" altLang="ko-KR" dirty="0" smtClean="0"/>
              <a:t>– 400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저축 </a:t>
            </a:r>
            <a:r>
              <a:rPr lang="en-US" altLang="ko-KR" dirty="0" smtClean="0"/>
              <a:t>– 1000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78681" y="3435387"/>
            <a:ext cx="2520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Block 1</a:t>
            </a:r>
          </a:p>
          <a:p>
            <a:pPr algn="ctr"/>
            <a:r>
              <a:rPr lang="ko-KR" altLang="en-US" dirty="0" smtClean="0"/>
              <a:t>잔액 </a:t>
            </a:r>
            <a:r>
              <a:rPr lang="en-US" altLang="ko-KR" dirty="0" smtClean="0"/>
              <a:t>– 900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카드대금 결제 </a:t>
            </a:r>
            <a:r>
              <a:rPr lang="en-US" altLang="ko-KR" dirty="0" smtClean="0"/>
              <a:t>– 500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74245" y="4725144"/>
            <a:ext cx="2129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Block 0</a:t>
            </a:r>
          </a:p>
          <a:p>
            <a:pPr algn="ctr"/>
            <a:r>
              <a:rPr lang="ko-KR" altLang="en-US" dirty="0" smtClean="0"/>
              <a:t>잔액 </a:t>
            </a:r>
            <a:r>
              <a:rPr lang="en-US" altLang="ko-KR" dirty="0" smtClean="0"/>
              <a:t>– 1000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</a:t>
            </a:r>
            <a:r>
              <a:rPr lang="ko-KR" altLang="en-US" dirty="0" err="1" smtClean="0"/>
              <a:t>마트</a:t>
            </a:r>
            <a:r>
              <a:rPr lang="ko-KR" altLang="en-US" dirty="0" smtClean="0"/>
              <a:t> 결제 </a:t>
            </a:r>
            <a:r>
              <a:rPr lang="en-US" altLang="ko-KR" dirty="0" smtClean="0"/>
              <a:t>-100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87624" y="2348880"/>
            <a:ext cx="139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World state</a:t>
            </a:r>
            <a:endParaRPr lang="ko-KR" altLang="en-US" dirty="0"/>
          </a:p>
        </p:txBody>
      </p:sp>
      <p:sp>
        <p:nvSpPr>
          <p:cNvPr id="14" name="원호 13"/>
          <p:cNvSpPr/>
          <p:nvPr/>
        </p:nvSpPr>
        <p:spPr>
          <a:xfrm rot="771982">
            <a:off x="5522512" y="3746649"/>
            <a:ext cx="552822" cy="288032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699792" y="253354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89086" y="4358717"/>
            <a:ext cx="1967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Blockchain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(Transaction Log)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640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Orderer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2</a:t>
            </a:r>
            <a:r>
              <a:rPr lang="ko-KR" altLang="en-US" sz="1600" dirty="0" smtClean="0"/>
              <a:t>단계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블록 </a:t>
            </a:r>
            <a:r>
              <a:rPr lang="ko-KR" altLang="en-US" sz="1600" dirty="0" err="1" smtClean="0"/>
              <a:t>패키징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블록 </a:t>
            </a:r>
            <a:r>
              <a:rPr lang="ko-KR" altLang="en-US" sz="1600" dirty="0" err="1" smtClean="0"/>
              <a:t>패키징은</a:t>
            </a:r>
            <a:r>
              <a:rPr lang="ko-KR" altLang="en-US" sz="1600" dirty="0" smtClean="0"/>
              <a:t> 트랜잭션 제출 과정에서 제출한 트랜잭션을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가 수집하여 순서대로 정렬한 후 최신 블록을 생성하는 과정을 말한다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분산 애플리케이션은 앞서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로부터 받은 </a:t>
            </a:r>
            <a:r>
              <a:rPr lang="en-US" altLang="ko-KR" sz="1600" dirty="0" smtClean="0"/>
              <a:t>Read/Write set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의 디지털 인증서를 트랜잭션과 함께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에 전송한다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트랜잭션을 </a:t>
            </a:r>
            <a:r>
              <a:rPr lang="ko-KR" altLang="en-US" sz="1600" dirty="0" err="1" smtClean="0"/>
              <a:t>전송받은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는 해당 트랜잭션을 순서대로 정렬한 후 최신 블록을 생성한다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모든 단계는 독립적으로 처리한다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037200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Orderer</a:t>
            </a:r>
            <a:r>
              <a:rPr lang="en-US" altLang="ko-KR" dirty="0" smtClean="0"/>
              <a:t> 5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600200"/>
            <a:ext cx="6984776" cy="4525963"/>
          </a:xfrm>
        </p:spPr>
      </p:pic>
    </p:spTree>
    <p:extLst>
      <p:ext uri="{BB962C8B-B14F-4D97-AF65-F5344CB8AC3E}">
        <p14:creationId xmlns:p14="http://schemas.microsoft.com/office/powerpoint/2010/main" val="40599018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Orderer</a:t>
            </a:r>
            <a:r>
              <a:rPr lang="en-US" altLang="ko-KR" dirty="0" smtClean="0"/>
              <a:t> 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3</a:t>
            </a:r>
            <a:r>
              <a:rPr lang="ko-KR" altLang="en-US" sz="1600" dirty="0" smtClean="0"/>
              <a:t>단계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검증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검증 과정은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가 생성한 최신 블록을 각 조직의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들에게 전달한다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최신 블록을 전달받은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해당 블록이 올바르게 생성됐는지 검증하는 과정이다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는 자신이 생성한 최신 블록을 각 조직의 </a:t>
            </a: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에게 전달해 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는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로부터 전달받은 최신 블록을 자신이 속한 채널의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들에게 배포해 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최신 블록을 받은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들은 블록에 포함된 결과값이 정상적인지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각각의 트랜잭션 결과값이 보증 정책에 부합하는지 등의 검증 작업을 수행한 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문제가 없을 시 자신의 로컬 저장소에 저장된 블록체인에 최신 블록을 추가하고 </a:t>
            </a:r>
            <a:r>
              <a:rPr lang="en-US" altLang="ko-KR" sz="1600" dirty="0" smtClean="0"/>
              <a:t>World state </a:t>
            </a:r>
            <a:r>
              <a:rPr lang="ko-KR" altLang="en-US" sz="1600" dirty="0" smtClean="0"/>
              <a:t>데이터베이스를 업데이트 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53799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Orderer</a:t>
            </a:r>
            <a:r>
              <a:rPr lang="en-US" altLang="ko-KR" dirty="0" smtClean="0"/>
              <a:t> 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검증과정과 트랜잭션 제출 과정은 차이점이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 제출 과정에서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의 보증을 받지 못한 트랜잭션도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로 제출할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의 보증을 받지 못한 트랜잭션을 제출하게 되더라도 채널 내 모든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들이 참여하는 검증 과정을 통해 잘못된 트랜잭션을 탐지할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정리하면</a:t>
            </a:r>
            <a:r>
              <a:rPr lang="en-US" altLang="ko-KR" sz="1600" dirty="0" smtClean="0"/>
              <a:t>, 1</a:t>
            </a:r>
            <a:r>
              <a:rPr lang="ko-KR" altLang="en-US" sz="1600" dirty="0" smtClean="0"/>
              <a:t>단계에서 체인코드를 실행하고 보증 여부를 판단하는 작업을 수행한다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2</a:t>
            </a:r>
            <a:r>
              <a:rPr lang="ko-KR" altLang="en-US" sz="1600" dirty="0" smtClean="0"/>
              <a:t>단계에서 모든 트랜잭션을 모아서 순서대로 정렬한 후 최신 블록을 생성한다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3</a:t>
            </a:r>
            <a:r>
              <a:rPr lang="ko-KR" altLang="en-US" sz="1600" dirty="0" smtClean="0"/>
              <a:t>단계에서 최신블록을 전파하고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들은 검증을 한 후 로컬에 저장한다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644893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오더링</a:t>
            </a:r>
            <a:r>
              <a:rPr lang="ko-KR" altLang="en-US" dirty="0" smtClean="0"/>
              <a:t> 서비스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는 트랜잭션을 정렬한 후 최신 블록을 생성한다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오더링</a:t>
            </a:r>
            <a:r>
              <a:rPr lang="ko-KR" altLang="en-US" sz="1600" dirty="0" smtClean="0"/>
              <a:t> 서비스 기능은 아파치 소프트웨어 재단에서 개발한 카프카 분산 </a:t>
            </a:r>
            <a:r>
              <a:rPr lang="ko-KR" altLang="en-US" sz="1600" dirty="0" err="1" smtClean="0"/>
              <a:t>메시징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시슽메을</a:t>
            </a:r>
            <a:r>
              <a:rPr lang="ko-KR" altLang="en-US" sz="1600" dirty="0" smtClean="0"/>
              <a:t> 이용해 구현되어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66511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오디링</a:t>
            </a:r>
            <a:r>
              <a:rPr lang="ko-KR" altLang="en-US" dirty="0" smtClean="0"/>
              <a:t> 서비스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4038600" cy="3744416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44824"/>
            <a:ext cx="4038600" cy="3744416"/>
          </a:xfrm>
        </p:spPr>
      </p:pic>
    </p:spTree>
    <p:extLst>
      <p:ext uri="{BB962C8B-B14F-4D97-AF65-F5344CB8AC3E}">
        <p14:creationId xmlns:p14="http://schemas.microsoft.com/office/powerpoint/2010/main" val="39272113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오더링</a:t>
            </a:r>
            <a:r>
              <a:rPr lang="ko-KR" altLang="en-US" dirty="0" smtClean="0"/>
              <a:t> 서비스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카프카는 대표적은 </a:t>
            </a:r>
            <a:r>
              <a:rPr lang="en-US" altLang="ko-KR" sz="1600" dirty="0" smtClean="0"/>
              <a:t>Pub-Sub </a:t>
            </a:r>
            <a:r>
              <a:rPr lang="ko-KR" altLang="en-US" sz="1600" dirty="0" smtClean="0"/>
              <a:t>모델로서 </a:t>
            </a:r>
            <a:r>
              <a:rPr lang="en-US" altLang="ko-KR" sz="1600" dirty="0" smtClean="0"/>
              <a:t>Consumers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Producer</a:t>
            </a:r>
            <a:r>
              <a:rPr lang="ko-KR" altLang="en-US" sz="1600" dirty="0" smtClean="0"/>
              <a:t>로부터 </a:t>
            </a:r>
            <a:r>
              <a:rPr lang="en-US" altLang="ko-KR" sz="1600" dirty="0" smtClean="0"/>
              <a:t>Topic </a:t>
            </a:r>
            <a:r>
              <a:rPr lang="ko-KR" altLang="en-US" sz="1600" dirty="0" smtClean="0"/>
              <a:t>단위로 구분된 메시지를 수신하는 분산 </a:t>
            </a:r>
            <a:r>
              <a:rPr lang="ko-KR" altLang="en-US" sz="1600" dirty="0" err="1" smtClean="0"/>
              <a:t>메시징</a:t>
            </a:r>
            <a:r>
              <a:rPr lang="ko-KR" altLang="en-US" sz="1600" dirty="0" smtClean="0"/>
              <a:t> 시스템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Producer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Broker</a:t>
            </a:r>
            <a:r>
              <a:rPr lang="ko-KR" altLang="en-US" sz="1600" dirty="0" smtClean="0"/>
              <a:t>로 구성된 카프카 클러스터이다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Topic </a:t>
            </a:r>
            <a:r>
              <a:rPr lang="ko-KR" altLang="en-US" sz="1600" dirty="0" smtClean="0"/>
              <a:t>메시지를 전달하면 카프카 클러스터는 </a:t>
            </a:r>
            <a:r>
              <a:rPr lang="en-US" altLang="ko-KR" sz="1600" dirty="0" smtClean="0"/>
              <a:t>Topic </a:t>
            </a:r>
            <a:r>
              <a:rPr lang="ko-KR" altLang="en-US" sz="1600" dirty="0" smtClean="0"/>
              <a:t>메시지를 파티션에 순차적으로 정렬하여 저장하게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Topic </a:t>
            </a:r>
            <a:r>
              <a:rPr lang="ko-KR" altLang="en-US" sz="1600" dirty="0" smtClean="0"/>
              <a:t>메시지는 여러 파티션에 복사되어 저장된다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이러한 구조를 바탕으로 특정 파티션을 담당하는 </a:t>
            </a:r>
            <a:r>
              <a:rPr lang="en-US" altLang="ko-KR" sz="1600" dirty="0" smtClean="0"/>
              <a:t>Broker</a:t>
            </a:r>
            <a:r>
              <a:rPr lang="ko-KR" altLang="en-US" sz="1600" dirty="0" smtClean="0"/>
              <a:t>에 장애가 발생하더라도 다른 </a:t>
            </a:r>
            <a:r>
              <a:rPr lang="en-US" altLang="ko-KR" sz="1600" dirty="0" smtClean="0"/>
              <a:t>Broker</a:t>
            </a:r>
            <a:r>
              <a:rPr lang="ko-KR" altLang="en-US" sz="1600" dirty="0" smtClean="0"/>
              <a:t>의 파티션으로부터 손실된 정보를 불러올 수 있기 때문에 시스템의 안정성을 향상시킬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118972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오더링</a:t>
            </a:r>
            <a:r>
              <a:rPr lang="ko-KR" altLang="en-US" dirty="0" smtClean="0"/>
              <a:t> 서비스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카프카 클러스터는 </a:t>
            </a:r>
            <a:r>
              <a:rPr lang="en-US" altLang="ko-KR" sz="1600" dirty="0" smtClean="0"/>
              <a:t>Topic</a:t>
            </a:r>
            <a:r>
              <a:rPr lang="ko-KR" altLang="en-US" sz="1600" dirty="0" smtClean="0"/>
              <a:t>별로 일정 시간이 경과하거나 일정 크기 이상의 메시지가 들어오게 되면 해당 </a:t>
            </a:r>
            <a:r>
              <a:rPr lang="en-US" altLang="ko-KR" sz="1600" dirty="0" smtClean="0"/>
              <a:t>Topic</a:t>
            </a:r>
            <a:r>
              <a:rPr lang="ko-KR" altLang="en-US" sz="1600" dirty="0" smtClean="0"/>
              <a:t>에 대한 메시지를 </a:t>
            </a:r>
            <a:r>
              <a:rPr lang="en-US" altLang="ko-KR" sz="1600" dirty="0" smtClean="0"/>
              <a:t>Consumer</a:t>
            </a:r>
            <a:r>
              <a:rPr lang="ko-KR" altLang="en-US" sz="1600" dirty="0" smtClean="0"/>
              <a:t>에게 전달하게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패브릭에서는</a:t>
            </a:r>
            <a:r>
              <a:rPr lang="ko-KR" altLang="en-US" sz="1600" dirty="0" smtClean="0"/>
              <a:t> 각 채널의 분산원장이 카프카의 </a:t>
            </a:r>
            <a:r>
              <a:rPr lang="en-US" altLang="ko-KR" sz="1600" dirty="0" smtClean="0"/>
              <a:t>Topic</a:t>
            </a:r>
            <a:r>
              <a:rPr lang="ko-KR" altLang="en-US" sz="1600" dirty="0" smtClean="0"/>
              <a:t>으로 처리된다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블록을 생성하는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Producer</a:t>
            </a:r>
            <a:r>
              <a:rPr lang="ko-KR" altLang="en-US" sz="1600" dirty="0" smtClean="0"/>
              <a:t>가 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생성된 블록을 </a:t>
            </a:r>
            <a:r>
              <a:rPr lang="ko-KR" altLang="en-US" sz="1600" dirty="0" err="1" smtClean="0"/>
              <a:t>수신받는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Consumer</a:t>
            </a:r>
            <a:r>
              <a:rPr lang="ko-KR" altLang="en-US" sz="1600" dirty="0" smtClean="0"/>
              <a:t>가 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086882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오더링</a:t>
            </a:r>
            <a:r>
              <a:rPr lang="ko-KR" altLang="en-US" dirty="0" smtClean="0"/>
              <a:t> 서비스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00200"/>
            <a:ext cx="6840759" cy="4525963"/>
          </a:xfrm>
        </p:spPr>
      </p:pic>
    </p:spTree>
    <p:extLst>
      <p:ext uri="{BB962C8B-B14F-4D97-AF65-F5344CB8AC3E}">
        <p14:creationId xmlns:p14="http://schemas.microsoft.com/office/powerpoint/2010/main" val="36353243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오더링</a:t>
            </a:r>
            <a:r>
              <a:rPr lang="ko-KR" altLang="en-US" dirty="0" smtClean="0"/>
              <a:t> 서비스 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트랜잭션을 전달받은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가 카프카 클러스터를 통해 블록을 생성하는 </a:t>
            </a:r>
            <a:r>
              <a:rPr lang="en-US" altLang="ko-KR" sz="1600" dirty="0" smtClean="0"/>
              <a:t>Producer </a:t>
            </a:r>
            <a:r>
              <a:rPr lang="ko-KR" altLang="en-US" sz="1600" dirty="0" smtClean="0"/>
              <a:t>역할을 하고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생성된 블록을 전달받는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Consumer </a:t>
            </a:r>
            <a:r>
              <a:rPr lang="ko-KR" altLang="en-US" sz="1600" dirty="0" smtClean="0"/>
              <a:t>역할을 하고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카프카 외 </a:t>
            </a:r>
            <a:r>
              <a:rPr lang="en-US" altLang="ko-KR" sz="1600" dirty="0" err="1" smtClean="0"/>
              <a:t>orderer</a:t>
            </a:r>
            <a:r>
              <a:rPr lang="en-US" altLang="ko-KR" sz="1600" dirty="0" smtClean="0"/>
              <a:t> 1</a:t>
            </a:r>
            <a:r>
              <a:rPr lang="ko-KR" altLang="en-US" sz="1600" dirty="0" smtClean="0"/>
              <a:t>대가 자체적으로 트랜잭션을 </a:t>
            </a:r>
            <a:r>
              <a:rPr lang="ko-KR" altLang="en-US" sz="1600" dirty="0" err="1" smtClean="0"/>
              <a:t>정렬할고</a:t>
            </a:r>
            <a:r>
              <a:rPr lang="ko-KR" altLang="en-US" sz="1600" dirty="0" smtClean="0"/>
              <a:t> 블록을 생성하는 </a:t>
            </a:r>
            <a:r>
              <a:rPr lang="en-US" altLang="ko-KR" sz="1600" dirty="0" smtClean="0"/>
              <a:t>Solo </a:t>
            </a:r>
            <a:r>
              <a:rPr lang="ko-KR" altLang="en-US" sz="1600" dirty="0" err="1" smtClean="0"/>
              <a:t>오더링</a:t>
            </a:r>
            <a:r>
              <a:rPr lang="ko-KR" altLang="en-US" sz="1600" dirty="0" smtClean="0"/>
              <a:t> 서비스도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Solo</a:t>
            </a:r>
            <a:r>
              <a:rPr lang="ko-KR" altLang="en-US" sz="1600" dirty="0" smtClean="0"/>
              <a:t>는 주로 개발자들의 </a:t>
            </a:r>
            <a:r>
              <a:rPr lang="ko-KR" altLang="en-US" sz="1600" dirty="0" err="1" smtClean="0"/>
              <a:t>데스트</a:t>
            </a:r>
            <a:r>
              <a:rPr lang="ko-KR" altLang="en-US" sz="1600" dirty="0" smtClean="0"/>
              <a:t> 환경 구축을 위해 사용되고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768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원장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월드 </a:t>
            </a:r>
            <a:r>
              <a:rPr lang="ko-KR" altLang="en-US" sz="1600" dirty="0" err="1" smtClean="0"/>
              <a:t>스테이트는</a:t>
            </a:r>
            <a:r>
              <a:rPr lang="ko-KR" altLang="en-US" sz="1600" dirty="0" smtClean="0"/>
              <a:t> 원장의 </a:t>
            </a:r>
            <a:r>
              <a:rPr lang="ko-KR" altLang="en-US" sz="1600" b="1" dirty="0" smtClean="0"/>
              <a:t>현재 상태</a:t>
            </a:r>
            <a:r>
              <a:rPr lang="ko-KR" altLang="en-US" sz="1600" dirty="0" smtClean="0"/>
              <a:t>를 말한다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은행 잔고의 경우 현재 가지고 있는 금액이 </a:t>
            </a:r>
            <a:r>
              <a:rPr lang="en-US" altLang="ko-KR" sz="1600" dirty="0" smtClean="0"/>
              <a:t>World state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블록체인은 </a:t>
            </a:r>
            <a:r>
              <a:rPr lang="ko-KR" altLang="en-US" sz="1600" b="1" dirty="0" smtClean="0"/>
              <a:t>원장의 전체 기록</a:t>
            </a:r>
            <a:r>
              <a:rPr lang="ko-KR" altLang="en-US" sz="1600" dirty="0" smtClean="0"/>
              <a:t>을 말한다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은행에서의 계좌 개설부터 현재까지 결제한 모든 기록이 블록체인이다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블록체인은 모든 참여자 계좌의 현재 상태와 결제 기록을 확인할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297027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Hyperledger</a:t>
            </a:r>
            <a:r>
              <a:rPr lang="en-US" altLang="ko-KR" dirty="0" smtClean="0"/>
              <a:t> Fabric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네트워크 구축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8662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네트워크 구축 과정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00200"/>
            <a:ext cx="7416823" cy="4709120"/>
          </a:xfrm>
        </p:spPr>
      </p:pic>
    </p:spTree>
    <p:extLst>
      <p:ext uri="{BB962C8B-B14F-4D97-AF65-F5344CB8AC3E}">
        <p14:creationId xmlns:p14="http://schemas.microsoft.com/office/powerpoint/2010/main" val="4286778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네트워크 구축 과정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패브릭에서는</a:t>
            </a:r>
            <a:r>
              <a:rPr lang="ko-KR" altLang="en-US" sz="1600" dirty="0" smtClean="0"/>
              <a:t> 보통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 이상의 조직들이 조직간 이해관계에 맞게 정책을 설정한 후 채널을 생성하여 네트워크를 구축한다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비슷한 목적을 가진 조직들이 협정을 맺는 것을 컨소시엄이라고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위 그림은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개의 조직이 컨소시엄을 맺었다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해당 컨소시엄에는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채널에 각각 다른 비즈니스가 구축되어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Org1</a:t>
            </a:r>
            <a:r>
              <a:rPr lang="ko-KR" altLang="en-US" sz="1600" dirty="0" smtClean="0"/>
              <a:t>은 채널</a:t>
            </a:r>
            <a:r>
              <a:rPr lang="en-US" altLang="ko-KR" sz="1600" dirty="0" smtClean="0"/>
              <a:t>1, Org2</a:t>
            </a:r>
            <a:r>
              <a:rPr lang="ko-KR" altLang="en-US" sz="1600" dirty="0" smtClean="0"/>
              <a:t>는 채널</a:t>
            </a:r>
            <a:r>
              <a:rPr lang="en-US" altLang="ko-KR" sz="1600" dirty="0" smtClean="0"/>
              <a:t>2, Org3</a:t>
            </a:r>
            <a:r>
              <a:rPr lang="ko-KR" altLang="en-US" sz="1600" dirty="0" smtClean="0"/>
              <a:t>은 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과 채널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에 참여하고 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1374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오더링</a:t>
            </a:r>
            <a:r>
              <a:rPr lang="ko-KR" altLang="en-US" dirty="0" smtClean="0"/>
              <a:t> 서비스 구축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00200"/>
            <a:ext cx="6768751" cy="4525963"/>
          </a:xfrm>
        </p:spPr>
      </p:pic>
    </p:spTree>
    <p:extLst>
      <p:ext uri="{BB962C8B-B14F-4D97-AF65-F5344CB8AC3E}">
        <p14:creationId xmlns:p14="http://schemas.microsoft.com/office/powerpoint/2010/main" val="23879284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오더링</a:t>
            </a:r>
            <a:r>
              <a:rPr lang="ko-KR" altLang="en-US" dirty="0" smtClean="0"/>
              <a:t> 서비스 구축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컨소시엄 차여 조직 간 합의하에 </a:t>
            </a:r>
            <a:r>
              <a:rPr lang="ko-KR" altLang="en-US" sz="1600" dirty="0" err="1" smtClean="0"/>
              <a:t>오더링</a:t>
            </a:r>
            <a:r>
              <a:rPr lang="ko-KR" altLang="en-US" sz="1600" dirty="0" smtClean="0"/>
              <a:t> 서비스 </a:t>
            </a:r>
            <a:r>
              <a:rPr lang="ko-KR" altLang="en-US" sz="1600" dirty="0" err="1" smtClean="0"/>
              <a:t>노드를</a:t>
            </a:r>
            <a:r>
              <a:rPr lang="ko-KR" altLang="en-US" sz="1600" dirty="0" smtClean="0"/>
              <a:t> 구축한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향후 추가될 </a:t>
            </a:r>
            <a:r>
              <a:rPr lang="en-US" altLang="ko-KR" sz="1600" dirty="0" smtClean="0"/>
              <a:t>peer, </a:t>
            </a:r>
            <a:r>
              <a:rPr lang="ko-KR" altLang="en-US" sz="1600" dirty="0" smtClean="0"/>
              <a:t>채널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클라이언트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네트워크 정책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채널 정책 등을 </a:t>
            </a:r>
            <a:r>
              <a:rPr lang="ko-KR" altLang="en-US" sz="1600" dirty="0" err="1" smtClean="0"/>
              <a:t>오더링</a:t>
            </a:r>
            <a:r>
              <a:rPr lang="ko-KR" altLang="en-US" sz="1600" dirty="0" smtClean="0"/>
              <a:t> 서비스에 저장된 </a:t>
            </a:r>
            <a:r>
              <a:rPr lang="en-US" altLang="ko-KR" sz="1600" dirty="0" smtClean="0"/>
              <a:t>configuration block</a:t>
            </a:r>
            <a:r>
              <a:rPr lang="ko-KR" altLang="en-US" sz="1600" dirty="0" smtClean="0"/>
              <a:t>을 통해 설정할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783840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채널 생성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00200"/>
            <a:ext cx="7488832" cy="4709120"/>
          </a:xfrm>
        </p:spPr>
      </p:pic>
    </p:spTree>
    <p:extLst>
      <p:ext uri="{BB962C8B-B14F-4D97-AF65-F5344CB8AC3E}">
        <p14:creationId xmlns:p14="http://schemas.microsoft.com/office/powerpoint/2010/main" val="29340595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채널 생성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오더링</a:t>
            </a:r>
            <a:r>
              <a:rPr lang="ko-KR" altLang="en-US" sz="1600" dirty="0" smtClean="0"/>
              <a:t> 서비스를 통해 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을 생성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은 컨소시엄을 구성한 조직 중 비즈니스 이해관계가 맞는 조직 간에만 데이터를 공유하는 기능을 제공해 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현재 채널만 생성되어 있고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조직의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들이 참여한 상태는 아니다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69136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채널 참여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00200"/>
            <a:ext cx="7488832" cy="4525963"/>
          </a:xfrm>
        </p:spPr>
      </p:pic>
    </p:spTree>
    <p:extLst>
      <p:ext uri="{BB962C8B-B14F-4D97-AF65-F5344CB8AC3E}">
        <p14:creationId xmlns:p14="http://schemas.microsoft.com/office/powerpoint/2010/main" val="12499820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채널 참여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Org1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Org3</a:t>
            </a:r>
            <a:r>
              <a:rPr lang="ko-KR" altLang="en-US" sz="1600" dirty="0" smtClean="0"/>
              <a:t>은 자신의 데이터 센터에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를 설치한 후 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에 참여시킨다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에 참여한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에서 사용되는 분산원장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을 자신의 로컬 저장소에 저장하고 이를 통해 비즈니스 데이터를 공유할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네 가지 역할 중 하나 이상을 선택해서 설치할 수 있다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Committing peer : </a:t>
            </a:r>
            <a:r>
              <a:rPr lang="ko-KR" altLang="en-US" sz="1600" dirty="0" smtClean="0"/>
              <a:t>최신 블록에 대한 검증 작업을 수행하는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모든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committing peer </a:t>
            </a:r>
            <a:r>
              <a:rPr lang="ko-KR" altLang="en-US" sz="1600" dirty="0" smtClean="0"/>
              <a:t>역할을 수행해야 한다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/>
              <a:t>Enodorsing</a:t>
            </a:r>
            <a:r>
              <a:rPr lang="en-US" altLang="ko-KR" sz="1600" dirty="0" smtClean="0"/>
              <a:t> peer : Endorsing peer</a:t>
            </a:r>
            <a:r>
              <a:rPr lang="ko-KR" altLang="en-US" sz="1600" dirty="0" smtClean="0"/>
              <a:t>는 분산 애플리케이션이 제출하는 트랜잭션의 보증 여부를 판단하는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분산애플리케이션이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에게 트랜잭션을 제출하면 트랜잭션의 </a:t>
            </a:r>
            <a:r>
              <a:rPr lang="ko-KR" altLang="en-US" sz="1600" dirty="0" err="1" smtClean="0"/>
              <a:t>입력값을</a:t>
            </a:r>
            <a:r>
              <a:rPr lang="ko-KR" altLang="en-US" sz="1600" dirty="0" smtClean="0"/>
              <a:t> 이용해 체인코드를 시뮬레이션 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문제가 없다면 </a:t>
            </a:r>
            <a:r>
              <a:rPr lang="en-US" altLang="ko-KR" sz="1600" dirty="0" smtClean="0"/>
              <a:t>Read/Write set</a:t>
            </a:r>
            <a:r>
              <a:rPr lang="ko-KR" altLang="en-US" sz="1600" dirty="0" smtClean="0"/>
              <a:t>과 함께 자신의 </a:t>
            </a:r>
            <a:r>
              <a:rPr lang="en-US" altLang="ko-KR" sz="1600" dirty="0" smtClean="0"/>
              <a:t>Identity</a:t>
            </a:r>
            <a:r>
              <a:rPr lang="ko-KR" altLang="en-US" sz="1600" dirty="0" smtClean="0"/>
              <a:t>가 포함된 디지털 인증서를 분산 애플리케이션으로 보내 준다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6468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채널 참여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dirty="0" smtClean="0"/>
              <a:t>Leader peer : </a:t>
            </a:r>
            <a:r>
              <a:rPr lang="ko-KR" altLang="en-US" sz="1600" dirty="0" smtClean="0"/>
              <a:t>조직의 대표로서 </a:t>
            </a:r>
            <a:r>
              <a:rPr lang="ko-KR" altLang="en-US" sz="1600" dirty="0" err="1" smtClean="0"/>
              <a:t>오더링</a:t>
            </a:r>
            <a:r>
              <a:rPr lang="ko-KR" altLang="en-US" sz="1600" dirty="0" smtClean="0"/>
              <a:t> 서비스 </a:t>
            </a:r>
            <a:r>
              <a:rPr lang="ko-KR" altLang="en-US" sz="1600" dirty="0" err="1" smtClean="0"/>
              <a:t>노드와</a:t>
            </a:r>
            <a:r>
              <a:rPr lang="ko-KR" altLang="en-US" sz="1600" dirty="0" smtClean="0"/>
              <a:t> 연결되어 최신 블록에 대한 업데이트를 전달받는 </a:t>
            </a:r>
            <a:r>
              <a:rPr lang="en-US" altLang="ko-KR" sz="1600" dirty="0" smtClean="0"/>
              <a:t>peer 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 Leader peer</a:t>
            </a:r>
            <a:r>
              <a:rPr lang="ko-KR" altLang="en-US" sz="1600" dirty="0" smtClean="0"/>
              <a:t>가 아닌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들은 최신 블록을 전달 받는다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Anchor peer : </a:t>
            </a:r>
            <a:r>
              <a:rPr lang="ko-KR" altLang="en-US" sz="1600" dirty="0" smtClean="0"/>
              <a:t>조직의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 중 대표로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다른 조직에 설치된 </a:t>
            </a:r>
            <a:r>
              <a:rPr lang="en-US" altLang="ko-KR" sz="1600" dirty="0" smtClean="0"/>
              <a:t>peer </a:t>
            </a:r>
            <a:r>
              <a:rPr lang="ko-KR" altLang="en-US" sz="1600" dirty="0" smtClean="0"/>
              <a:t>간의 통신을 담당하는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084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체인코드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스마트 </a:t>
            </a:r>
            <a:r>
              <a:rPr lang="ko-KR" altLang="en-US" sz="1600" dirty="0" err="1" smtClean="0"/>
              <a:t>컨트랙트는</a:t>
            </a:r>
            <a:r>
              <a:rPr lang="ko-KR" altLang="en-US" sz="1600" dirty="0" smtClean="0"/>
              <a:t> 체인코드라고 쓰여진다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체인코드</a:t>
            </a:r>
            <a:r>
              <a:rPr lang="ko-KR" altLang="en-US" sz="1600" dirty="0" smtClean="0"/>
              <a:t>는 기존 블록체인의 스마트 </a:t>
            </a:r>
            <a:r>
              <a:rPr lang="ko-KR" altLang="en-US" sz="1600" dirty="0" err="1" smtClean="0"/>
              <a:t>컨트랙트와</a:t>
            </a:r>
            <a:r>
              <a:rPr lang="ko-KR" altLang="en-US" sz="1600" dirty="0" smtClean="0"/>
              <a:t> 동일한 기능을 가지고 있으며</a:t>
            </a:r>
            <a:r>
              <a:rPr lang="en-US" altLang="ko-KR" sz="1600" dirty="0" smtClean="0"/>
              <a:t>, Go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Node.js</a:t>
            </a:r>
            <a:r>
              <a:rPr lang="ko-KR" altLang="en-US" sz="1600" dirty="0" smtClean="0"/>
              <a:t>를 이용해서 다양한 형태의 응용프로그램으로 개발 가능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시스템 체인코드</a:t>
            </a:r>
            <a:r>
              <a:rPr lang="ko-KR" altLang="en-US" sz="1600" dirty="0" smtClean="0"/>
              <a:t>는 트랜잭션의 보증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블록 검증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채널 설정 등 시스템 레벨에서의 설정이 필요할 때 사용되는 체인코드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89010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900" dirty="0" smtClean="0"/>
              <a:t>체인코드</a:t>
            </a:r>
            <a:r>
              <a:rPr lang="en-US" altLang="ko-KR" sz="3900" dirty="0" smtClean="0"/>
              <a:t>/</a:t>
            </a:r>
            <a:r>
              <a:rPr lang="ko-KR" altLang="en-US" sz="3900" dirty="0" smtClean="0"/>
              <a:t>분산 애플리케이션 설치 </a:t>
            </a:r>
            <a:r>
              <a:rPr lang="en-US" altLang="ko-KR" sz="3900" dirty="0" smtClean="0"/>
              <a:t>1</a:t>
            </a:r>
            <a:endParaRPr lang="ko-KR" altLang="en-US" sz="39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00200"/>
            <a:ext cx="7704856" cy="4781128"/>
          </a:xfrm>
        </p:spPr>
      </p:pic>
    </p:spTree>
    <p:extLst>
      <p:ext uri="{BB962C8B-B14F-4D97-AF65-F5344CB8AC3E}">
        <p14:creationId xmlns:p14="http://schemas.microsoft.com/office/powerpoint/2010/main" val="24047469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900" dirty="0" smtClean="0"/>
              <a:t>체인코드</a:t>
            </a:r>
            <a:r>
              <a:rPr lang="en-US" altLang="ko-KR" sz="3900" dirty="0" smtClean="0"/>
              <a:t>/</a:t>
            </a:r>
            <a:r>
              <a:rPr lang="ko-KR" altLang="en-US" sz="3900" dirty="0" smtClean="0"/>
              <a:t>분산 애플리케이션 설치 </a:t>
            </a:r>
            <a:r>
              <a:rPr lang="en-US" altLang="ko-KR" sz="3900" dirty="0" smtClean="0"/>
              <a:t>2</a:t>
            </a:r>
            <a:endParaRPr lang="ko-KR" altLang="en-US" sz="39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Peer </a:t>
            </a:r>
            <a:r>
              <a:rPr lang="ko-KR" altLang="en-US" sz="1600" dirty="0" smtClean="0"/>
              <a:t>설치까지 완료했으면 다음으로 체인코드와 분산 애플리케이션을 설치할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체인코드는 채널 참여자들의 비즈니스 목적에 맞는 스마트 </a:t>
            </a:r>
            <a:r>
              <a:rPr lang="ko-KR" altLang="en-US" sz="1600" dirty="0" err="1" smtClean="0"/>
              <a:t>컨트랙트</a:t>
            </a:r>
            <a:r>
              <a:rPr lang="ko-KR" altLang="en-US" sz="1600" dirty="0" smtClean="0"/>
              <a:t> 기능을 가지고 있고</a:t>
            </a:r>
            <a:r>
              <a:rPr lang="en-US" altLang="ko-KR" sz="1600" dirty="0" smtClean="0"/>
              <a:t>, Endorsing peer</a:t>
            </a:r>
            <a:r>
              <a:rPr lang="ko-KR" altLang="en-US" sz="1600" dirty="0" smtClean="0"/>
              <a:t>에 설치된다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각 조직의 채널 참여자들은 체인코드 기능에 알맞은 분산 애플리케이션을 개발하여 이를 통해 트랜잭션을 체인코드가 설치 되어 있는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로 제출할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70031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900" dirty="0" smtClean="0"/>
              <a:t>새로운 조직</a:t>
            </a:r>
            <a:r>
              <a:rPr lang="en-US" altLang="ko-KR" sz="3900" dirty="0" smtClean="0"/>
              <a:t>/</a:t>
            </a:r>
            <a:r>
              <a:rPr lang="ko-KR" altLang="en-US" sz="3900" dirty="0" smtClean="0"/>
              <a:t>채널 추가 </a:t>
            </a:r>
            <a:r>
              <a:rPr lang="en-US" altLang="ko-KR" sz="3900" dirty="0" smtClean="0"/>
              <a:t>1</a:t>
            </a:r>
            <a:endParaRPr lang="ko-KR" altLang="en-US" sz="39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00200"/>
            <a:ext cx="7488832" cy="4709120"/>
          </a:xfrm>
        </p:spPr>
      </p:pic>
    </p:spTree>
    <p:extLst>
      <p:ext uri="{BB962C8B-B14F-4D97-AF65-F5344CB8AC3E}">
        <p14:creationId xmlns:p14="http://schemas.microsoft.com/office/powerpoint/2010/main" val="32171985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900" dirty="0" smtClean="0"/>
              <a:t>새로운 조직</a:t>
            </a:r>
            <a:r>
              <a:rPr lang="en-US" altLang="ko-KR" sz="3900" dirty="0" smtClean="0"/>
              <a:t>/</a:t>
            </a:r>
            <a:r>
              <a:rPr lang="ko-KR" altLang="en-US" sz="3900" dirty="0" smtClean="0"/>
              <a:t>채널 추가 </a:t>
            </a:r>
            <a:r>
              <a:rPr lang="en-US" altLang="ko-KR" sz="3900" dirty="0"/>
              <a:t>2</a:t>
            </a:r>
            <a:endParaRPr lang="ko-KR" altLang="en-US" sz="39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위 그림은 기존의 컨소시엄에 새로운 조직이 참여하는 것을 보여주고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오더링</a:t>
            </a:r>
            <a:r>
              <a:rPr lang="ko-KR" altLang="en-US" sz="1600" dirty="0" smtClean="0"/>
              <a:t> 서비스를 통해 새로운 조직을 생성하고 채널 정책을 수정한 후 채널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를 생성했다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391481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900" dirty="0" smtClean="0"/>
              <a:t>새로운 조직의 남은 구성요소 설치 </a:t>
            </a:r>
            <a:r>
              <a:rPr lang="en-US" altLang="ko-KR" sz="3900" dirty="0" smtClean="0"/>
              <a:t>1</a:t>
            </a:r>
            <a:endParaRPr lang="ko-KR" altLang="en-US" sz="39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00200"/>
            <a:ext cx="7344816" cy="4637112"/>
          </a:xfrm>
        </p:spPr>
      </p:pic>
    </p:spTree>
    <p:extLst>
      <p:ext uri="{BB962C8B-B14F-4D97-AF65-F5344CB8AC3E}">
        <p14:creationId xmlns:p14="http://schemas.microsoft.com/office/powerpoint/2010/main" val="23200101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3900" dirty="0" smtClean="0"/>
              <a:t>새로운 조직의 남은 구성요소 설치 </a:t>
            </a:r>
            <a:r>
              <a:rPr lang="en-US" altLang="ko-KR" sz="3900" dirty="0"/>
              <a:t>2</a:t>
            </a:r>
            <a:endParaRPr lang="ko-KR" altLang="en-US" sz="39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컨소시엄에 새로 참여한 </a:t>
            </a:r>
            <a:r>
              <a:rPr lang="en-US" altLang="ko-KR" sz="1600" dirty="0" smtClean="0"/>
              <a:t>Org2</a:t>
            </a:r>
            <a:r>
              <a:rPr lang="ko-KR" altLang="en-US" sz="1600" dirty="0" smtClean="0"/>
              <a:t>는 자신의 데이터센터에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를 설치한 후 채널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에 참여 시킨다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</a:t>
            </a:r>
            <a:r>
              <a:rPr lang="en-US" altLang="ko-KR" sz="1600" dirty="0" smtClean="0"/>
              <a:t>2 </a:t>
            </a:r>
            <a:r>
              <a:rPr lang="ko-KR" altLang="en-US" sz="1600" dirty="0" smtClean="0"/>
              <a:t>비즈니스 목적에 맞는 체인코드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와 분산 애플리케이션을 설치한다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Org2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Org3</a:t>
            </a:r>
            <a:r>
              <a:rPr lang="ko-KR" altLang="en-US" sz="1600" dirty="0" smtClean="0"/>
              <a:t>이 비즈니스 협정을 맺었다는 가정하에 </a:t>
            </a:r>
            <a:r>
              <a:rPr lang="en-US" altLang="ko-KR" sz="1600" dirty="0" smtClean="0"/>
              <a:t>Org3</a:t>
            </a:r>
            <a:r>
              <a:rPr lang="ko-KR" altLang="en-US" sz="1600" dirty="0" smtClean="0"/>
              <a:t>은 자신의 </a:t>
            </a:r>
            <a:r>
              <a:rPr lang="en-US" altLang="ko-KR" sz="1600" dirty="0" smtClean="0"/>
              <a:t>peer4</a:t>
            </a:r>
            <a:r>
              <a:rPr lang="ko-KR" altLang="en-US" sz="1600" dirty="0" smtClean="0"/>
              <a:t>를 채널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에 참여시킨 후 마찬가지로 체인코드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와 분산 애플리케이션을 설치한다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Org2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peer2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Org3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peer4</a:t>
            </a:r>
            <a:r>
              <a:rPr lang="ko-KR" altLang="en-US" sz="1600" dirty="0" smtClean="0"/>
              <a:t>는 분산원장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를 통해서 서로의 비즈니스 데이터를 공유할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598992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Hyperledger</a:t>
            </a:r>
            <a:r>
              <a:rPr lang="en-US" altLang="ko-KR" dirty="0" smtClean="0"/>
              <a:t> Fabric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트랜잭션 처리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5292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900" dirty="0" smtClean="0"/>
              <a:t>트랜잭션 처리 과정</a:t>
            </a:r>
            <a:endParaRPr lang="ko-KR" altLang="en-US" sz="39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</a:t>
            </a:r>
            <a:r>
              <a:rPr lang="ko-KR" altLang="en-US" sz="1600" dirty="0" smtClean="0"/>
              <a:t> 블록체인 기반으로 구축된 은행에서 일어나는 계좌 이체 과정을 통해 트랜잭션을 알아본다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가 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에게 </a:t>
            </a:r>
            <a:r>
              <a:rPr lang="en-US" altLang="ko-KR" sz="1600" dirty="0" smtClean="0"/>
              <a:t>1,000</a:t>
            </a:r>
            <a:r>
              <a:rPr lang="ko-KR" altLang="en-US" sz="1600" dirty="0" smtClean="0"/>
              <a:t>원을 송금한다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네트워크 구축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계좌 이체용 체인코드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분산 애플리케이션 개발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사용자와 은행 간의 디지털 인증서 생성은 완료 된 상태이다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679418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900" dirty="0" smtClean="0"/>
              <a:t>트랜잭션 생성 </a:t>
            </a:r>
            <a:r>
              <a:rPr lang="en-US" altLang="ko-KR" sz="3900" dirty="0" smtClean="0"/>
              <a:t>1</a:t>
            </a:r>
            <a:endParaRPr lang="ko-KR" altLang="en-US" sz="39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4824"/>
            <a:ext cx="7488832" cy="3600399"/>
          </a:xfrm>
        </p:spPr>
      </p:pic>
    </p:spTree>
    <p:extLst>
      <p:ext uri="{BB962C8B-B14F-4D97-AF65-F5344CB8AC3E}">
        <p14:creationId xmlns:p14="http://schemas.microsoft.com/office/powerpoint/2010/main" val="41910306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900" dirty="0" smtClean="0"/>
              <a:t>트랜잭션 생성 </a:t>
            </a:r>
            <a:r>
              <a:rPr lang="en-US" altLang="ko-KR" sz="3900" dirty="0"/>
              <a:t>2</a:t>
            </a:r>
            <a:endParaRPr lang="ko-KR" altLang="en-US" sz="39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는 분산 애플리케이션을 통해 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에게 </a:t>
            </a:r>
            <a:r>
              <a:rPr lang="en-US" altLang="ko-KR" sz="1600" dirty="0" smtClean="0"/>
              <a:t>1,000</a:t>
            </a:r>
            <a:r>
              <a:rPr lang="ko-KR" altLang="en-US" sz="1600" dirty="0" smtClean="0"/>
              <a:t>원을 송금하는 트랜잭션 생성을 요청한다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 요청을 받은 분산 애플리케이션은 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에게 </a:t>
            </a:r>
            <a:r>
              <a:rPr lang="en-US" altLang="ko-KR" sz="1600" dirty="0" smtClean="0"/>
              <a:t>1,000</a:t>
            </a:r>
            <a:r>
              <a:rPr lang="ko-KR" altLang="en-US" sz="1600" dirty="0" smtClean="0"/>
              <a:t>원을 송금하는 내용의 트랜잭션을 생성한 뒤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에게 전송한다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65416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하이퍼레저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패브릭</a:t>
            </a:r>
            <a:r>
              <a:rPr lang="ko-KR" altLang="en-US" dirty="0" smtClean="0"/>
              <a:t> 특징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대표적인 특징은 다음과 같다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프라이버시와 기밀성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작업 구간별 병렬 처리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체인코드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모듈화된 디자인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 개념의 도입으로 프라이버시와 기밀성을 제공한다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트랜잭션의 생성부터 합의하는 과정까지는 단계별로 분리하여 처리한다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실행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정렬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검</a:t>
            </a:r>
            <a:r>
              <a:rPr lang="ko-KR" altLang="en-US" sz="1600" dirty="0"/>
              <a:t>증</a:t>
            </a:r>
          </a:p>
        </p:txBody>
      </p:sp>
    </p:spTree>
    <p:extLst>
      <p:ext uri="{BB962C8B-B14F-4D97-AF65-F5344CB8AC3E}">
        <p14:creationId xmlns:p14="http://schemas.microsoft.com/office/powerpoint/2010/main" val="11661095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900" dirty="0" smtClean="0"/>
              <a:t>트랜잭션 보증 </a:t>
            </a:r>
            <a:r>
              <a:rPr lang="en-US" altLang="ko-KR" sz="3900" dirty="0" smtClean="0"/>
              <a:t>1</a:t>
            </a:r>
            <a:endParaRPr lang="ko-KR" altLang="en-US" sz="39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분산 애플리케이션으로부터 트랜잭션을 수신한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는 항목을 검사한다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체인코드 시뮬레이션 결과값으로 생성된 </a:t>
            </a:r>
            <a:r>
              <a:rPr lang="en-US" altLang="ko-KR" sz="1600" dirty="0" smtClean="0"/>
              <a:t>Read/Write set</a:t>
            </a:r>
            <a:r>
              <a:rPr lang="ko-KR" altLang="en-US" sz="1600" dirty="0" smtClean="0"/>
              <a:t>이 올바른지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동일한 트랜잭션이 발생한 적 있는지 여부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리플레이</a:t>
            </a:r>
            <a:r>
              <a:rPr lang="ko-KR" altLang="en-US" sz="1600" dirty="0" smtClean="0"/>
              <a:t> 공격 방지</a:t>
            </a:r>
            <a:r>
              <a:rPr lang="en-US" altLang="ko-KR" sz="16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MSP</a:t>
            </a:r>
            <a:r>
              <a:rPr lang="ko-KR" altLang="en-US" sz="1600" dirty="0" smtClean="0"/>
              <a:t>가 유효한지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가 분산원장 업데이트 권한을 가지고 있는지</a:t>
            </a:r>
            <a:r>
              <a:rPr lang="en-US" altLang="ko-KR" sz="1600" dirty="0" smtClean="0"/>
              <a:t>(channel MSP </a:t>
            </a:r>
            <a:r>
              <a:rPr lang="ko-KR" altLang="en-US" sz="1600" dirty="0" smtClean="0"/>
              <a:t>확인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첫 번째 항목을 보면</a:t>
            </a:r>
            <a:r>
              <a:rPr lang="en-US" altLang="ko-KR" sz="1600" dirty="0" smtClean="0"/>
              <a:t>, Endorsing peer</a:t>
            </a:r>
            <a:r>
              <a:rPr lang="ko-KR" altLang="en-US" sz="1600" dirty="0" smtClean="0"/>
              <a:t>는 트랜잭션의 </a:t>
            </a:r>
            <a:r>
              <a:rPr lang="en-US" altLang="ko-KR" sz="1600" dirty="0" smtClean="0"/>
              <a:t>Proposal</a:t>
            </a:r>
            <a:r>
              <a:rPr lang="ko-KR" altLang="en-US" sz="1600" dirty="0" smtClean="0"/>
              <a:t>과 </a:t>
            </a:r>
            <a:r>
              <a:rPr lang="en-US" altLang="ko-KR" sz="1600" dirty="0" err="1" smtClean="0"/>
              <a:t>Chaincode</a:t>
            </a:r>
            <a:r>
              <a:rPr lang="en-US" altLang="ko-KR" sz="1600" dirty="0" smtClean="0"/>
              <a:t> name</a:t>
            </a:r>
            <a:r>
              <a:rPr lang="ko-KR" altLang="en-US" sz="1600" dirty="0" smtClean="0"/>
              <a:t>필드</a:t>
            </a:r>
            <a:r>
              <a:rPr lang="en-US" altLang="ko-KR" sz="1600" dirty="0" smtClean="0"/>
              <a:t>, World state </a:t>
            </a:r>
            <a:r>
              <a:rPr lang="ko-KR" altLang="en-US" sz="1600" dirty="0" smtClean="0"/>
              <a:t>데이터베이스를 참조하여 체인코드를 </a:t>
            </a:r>
            <a:r>
              <a:rPr lang="ko-KR" altLang="en-US" sz="1600" dirty="0" err="1" smtClean="0"/>
              <a:t>시뮬레이션한다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시뮬레이션 결과값으로 생성된 </a:t>
            </a:r>
            <a:r>
              <a:rPr lang="en-US" altLang="ko-KR" sz="1600" dirty="0" smtClean="0"/>
              <a:t>Read/Write set</a:t>
            </a:r>
            <a:r>
              <a:rPr lang="ko-KR" altLang="en-US" sz="1600" dirty="0" smtClean="0"/>
              <a:t>을 확인하여 트랜잭션의 보증 여부를 판단하게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이 단계에서 분산원장에 트랜잭션 데이터가 기록되지 않는다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9417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900" dirty="0" smtClean="0"/>
              <a:t>트랜잭션 보증 </a:t>
            </a:r>
            <a:r>
              <a:rPr lang="en-US" altLang="ko-KR" sz="3900" dirty="0"/>
              <a:t>2</a:t>
            </a:r>
            <a:endParaRPr lang="ko-KR" altLang="en-US" sz="39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4824"/>
            <a:ext cx="7704856" cy="3672407"/>
          </a:xfrm>
        </p:spPr>
      </p:pic>
    </p:spTree>
    <p:extLst>
      <p:ext uri="{BB962C8B-B14F-4D97-AF65-F5344CB8AC3E}">
        <p14:creationId xmlns:p14="http://schemas.microsoft.com/office/powerpoint/2010/main" val="16327244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900" dirty="0" smtClean="0"/>
              <a:t>트랜잭션 보증 </a:t>
            </a:r>
            <a:r>
              <a:rPr lang="en-US" altLang="ko-KR" sz="3900" dirty="0"/>
              <a:t>2</a:t>
            </a:r>
            <a:endParaRPr lang="ko-KR" altLang="en-US" sz="39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네 가지 항목을 검사하고 이상이 없으면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Read/Write set</a:t>
            </a:r>
            <a:r>
              <a:rPr lang="ko-KR" altLang="en-US" sz="1600" dirty="0" smtClean="0"/>
              <a:t>과 자신의 </a:t>
            </a:r>
            <a:r>
              <a:rPr lang="en-US" altLang="ko-KR" sz="1600" dirty="0" smtClean="0"/>
              <a:t>Identity</a:t>
            </a:r>
            <a:r>
              <a:rPr lang="ko-KR" altLang="en-US" sz="1600" dirty="0" smtClean="0"/>
              <a:t>로 서명한 디지털 인증서를 분산 애플리케이션에 전송한다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보증 정책에 따라서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의 디지털 인증서는 한 개 혹은 여러 개가 필요하게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예제에서는 </a:t>
            </a:r>
            <a:r>
              <a:rPr lang="en-US" altLang="ko-KR" sz="1600" dirty="0" smtClean="0"/>
              <a:t>Endorsing peer1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Endorsing peer2</a:t>
            </a:r>
            <a:r>
              <a:rPr lang="ko-KR" altLang="en-US" sz="1600" dirty="0" smtClean="0"/>
              <a:t>에게 보증 받아야 한다고 가정한다</a:t>
            </a:r>
            <a:r>
              <a:rPr lang="en-US" altLang="ko-KR" sz="1600" smtClean="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775574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하이퍼레저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패브릭</a:t>
            </a:r>
            <a:r>
              <a:rPr lang="ko-KR" altLang="en-US" dirty="0" smtClean="0"/>
              <a:t> 특징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실행</a:t>
            </a:r>
            <a:r>
              <a:rPr lang="en-US" altLang="ko-KR" sz="1600" dirty="0" smtClean="0"/>
              <a:t>(Execute)</a:t>
            </a:r>
            <a:r>
              <a:rPr lang="ko-KR" altLang="en-US" sz="1600" dirty="0" smtClean="0"/>
              <a:t> 단계에서는 트랜잭션을 </a:t>
            </a:r>
            <a:r>
              <a:rPr lang="ko-KR" altLang="en-US" sz="1600" b="1" dirty="0" smtClean="0"/>
              <a:t>실행</a:t>
            </a:r>
            <a:r>
              <a:rPr lang="ko-KR" altLang="en-US" sz="1600" dirty="0" smtClean="0"/>
              <a:t>하고 결과값을 </a:t>
            </a:r>
            <a:r>
              <a:rPr lang="ko-KR" altLang="en-US" sz="1600" b="1" dirty="0" smtClean="0"/>
              <a:t>검증</a:t>
            </a:r>
            <a:r>
              <a:rPr lang="ko-KR" altLang="en-US" sz="1600" dirty="0" smtClean="0"/>
              <a:t>하는 작업을 수행한다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정렬</a:t>
            </a:r>
            <a:r>
              <a:rPr lang="en-US" altLang="ko-KR" sz="1600" dirty="0" smtClean="0"/>
              <a:t>(Order) </a:t>
            </a:r>
            <a:r>
              <a:rPr lang="ko-KR" altLang="en-US" sz="1600" dirty="0" smtClean="0"/>
              <a:t>단계에서는 실행 단계에서 검증이 끝난 트랜잭션을 취합하여 순서에 맞게 </a:t>
            </a:r>
            <a:r>
              <a:rPr lang="ko-KR" altLang="en-US" sz="1600" b="1" dirty="0" smtClean="0"/>
              <a:t>정렬</a:t>
            </a:r>
            <a:r>
              <a:rPr lang="ko-KR" altLang="en-US" sz="1600" dirty="0" smtClean="0"/>
              <a:t>한 후 </a:t>
            </a:r>
            <a:r>
              <a:rPr lang="ko-KR" altLang="en-US" sz="1600" b="1" dirty="0" smtClean="0"/>
              <a:t>블록을 생성</a:t>
            </a:r>
            <a:r>
              <a:rPr lang="ko-KR" altLang="en-US" sz="1600" dirty="0" smtClean="0"/>
              <a:t>하는 작업을 수행한다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검증</a:t>
            </a:r>
            <a:r>
              <a:rPr lang="en-US" altLang="ko-KR" sz="1600" dirty="0" smtClean="0"/>
              <a:t>(Validation)</a:t>
            </a:r>
            <a:r>
              <a:rPr lang="ko-KR" altLang="en-US" sz="1600" dirty="0" smtClean="0"/>
              <a:t> 과정에서는 블록에 포함된 모든 트랜잭션에 대한 결과값 </a:t>
            </a:r>
            <a:r>
              <a:rPr lang="ko-KR" altLang="en-US" sz="1600" b="1" dirty="0" smtClean="0"/>
              <a:t>검증</a:t>
            </a:r>
            <a:r>
              <a:rPr lang="ko-KR" altLang="en-US" sz="1600" dirty="0" smtClean="0"/>
              <a:t>을 수행하고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각종 </a:t>
            </a:r>
            <a:r>
              <a:rPr lang="ko-KR" altLang="en-US" sz="1600" b="1" dirty="0" smtClean="0"/>
              <a:t>디지털 인증서 등을 확인</a:t>
            </a:r>
            <a:r>
              <a:rPr lang="ko-KR" altLang="en-US" sz="1600" dirty="0" smtClean="0"/>
              <a:t>한 후 이상이 없을 시 최신 </a:t>
            </a:r>
            <a:r>
              <a:rPr lang="ko-KR" altLang="en-US" sz="1600" b="1" dirty="0" smtClean="0"/>
              <a:t>블록을 업데이트</a:t>
            </a:r>
            <a:r>
              <a:rPr lang="ko-KR" altLang="en-US" sz="1600" dirty="0" smtClean="0"/>
              <a:t>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이러한 방식으로 분리하여 </a:t>
            </a:r>
            <a:r>
              <a:rPr lang="ko-KR" altLang="en-US" sz="1600" b="1" dirty="0" err="1" smtClean="0"/>
              <a:t>노드의</a:t>
            </a:r>
            <a:r>
              <a:rPr lang="ko-KR" altLang="en-US" sz="1600" b="1" dirty="0" smtClean="0"/>
              <a:t> 부하</a:t>
            </a:r>
            <a:r>
              <a:rPr lang="ko-KR" altLang="en-US" sz="1600" dirty="0" smtClean="0"/>
              <a:t>를 줄이고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동시에 두 가지 이상의 작업을 수행하는 </a:t>
            </a:r>
            <a:r>
              <a:rPr lang="ko-KR" altLang="en-US" sz="1600" b="1" dirty="0" smtClean="0"/>
              <a:t>병렬처리</a:t>
            </a:r>
            <a:r>
              <a:rPr lang="ko-KR" altLang="en-US" sz="1600" dirty="0" smtClean="0"/>
              <a:t>가 가능하여 성능 또한 향상된다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시스템 구축 시 인증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합의 알고리즘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암호화 등의 기능을 참여자들이 </a:t>
            </a:r>
            <a:r>
              <a:rPr lang="ko-KR" altLang="en-US" sz="1600" b="1" dirty="0" smtClean="0"/>
              <a:t>원하는 형태로 선택</a:t>
            </a:r>
            <a:r>
              <a:rPr lang="ko-KR" altLang="en-US" sz="1600" dirty="0" smtClean="0"/>
              <a:t>해서 블록체인을 응용할 수 있도록 모듈화된 디자인을 지원한다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5611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Hyperledger</a:t>
            </a:r>
            <a:r>
              <a:rPr lang="en-US" altLang="ko-KR" dirty="0" smtClean="0"/>
              <a:t> Fabric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하이퍼레저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패브릭</a:t>
            </a:r>
            <a:r>
              <a:rPr lang="ko-KR" altLang="en-US" dirty="0" smtClean="0"/>
              <a:t> 핵심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674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Peer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</a:t>
            </a:r>
            <a:r>
              <a:rPr lang="ko-KR" altLang="en-US" sz="1600" dirty="0" smtClean="0"/>
              <a:t> 블록체인을 구성하는 네트워크 </a:t>
            </a:r>
            <a:r>
              <a:rPr lang="ko-KR" altLang="en-US" sz="1600" b="1" dirty="0" err="1" smtClean="0"/>
              <a:t>노드</a:t>
            </a:r>
            <a:r>
              <a:rPr lang="ko-KR" altLang="en-US" sz="1600" b="1" dirty="0" smtClean="0"/>
              <a:t> 중 하나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분산원장과 스마트 </a:t>
            </a:r>
            <a:r>
              <a:rPr lang="ko-KR" altLang="en-US" sz="1600" dirty="0" err="1" smtClean="0"/>
              <a:t>컨트랙트를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가 </a:t>
            </a:r>
            <a:r>
              <a:rPr lang="ko-KR" altLang="en-US" sz="1600" b="1" dirty="0" smtClean="0"/>
              <a:t>관리</a:t>
            </a:r>
            <a:r>
              <a:rPr lang="ko-KR" altLang="en-US" sz="1600" dirty="0" smtClean="0"/>
              <a:t>하는 역할을 수행한다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</a:t>
            </a:r>
            <a:r>
              <a:rPr lang="ko-KR" altLang="en-US" sz="1600" dirty="0" smtClean="0"/>
              <a:t> 블록체인 참여자는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에 설치된 스마트 </a:t>
            </a:r>
            <a:r>
              <a:rPr lang="ko-KR" altLang="en-US" sz="1600" dirty="0" err="1" smtClean="0"/>
              <a:t>컨트랙트를</a:t>
            </a:r>
            <a:r>
              <a:rPr lang="ko-KR" altLang="en-US" sz="1600" dirty="0" smtClean="0"/>
              <a:t> 호출하여 </a:t>
            </a:r>
            <a:r>
              <a:rPr lang="ko-KR" altLang="en-US" sz="1600" b="1" dirty="0" smtClean="0"/>
              <a:t>분산원장에 저장된 정보에 접근 </a:t>
            </a:r>
            <a:r>
              <a:rPr lang="ko-KR" altLang="en-US" sz="1600" dirty="0" smtClean="0"/>
              <a:t>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74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Peer 2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98" y="1600200"/>
            <a:ext cx="3982092" cy="2116138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789040"/>
            <a:ext cx="8219256" cy="2337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분산원장과 체인코드는 </a:t>
            </a:r>
            <a:r>
              <a:rPr lang="en-US" altLang="ko-KR" sz="1600" b="1" dirty="0" smtClean="0"/>
              <a:t>peer</a:t>
            </a:r>
            <a:r>
              <a:rPr lang="ko-KR" altLang="en-US" sz="1600" b="1" dirty="0" smtClean="0"/>
              <a:t>에 저장되고 설치</a:t>
            </a:r>
            <a:r>
              <a:rPr lang="ko-KR" altLang="en-US" sz="1600" dirty="0" smtClean="0"/>
              <a:t>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</a:t>
            </a:r>
            <a:r>
              <a:rPr lang="ko-KR" altLang="en-US" sz="1600" dirty="0" smtClean="0"/>
              <a:t> 참여자는 </a:t>
            </a:r>
            <a:r>
              <a:rPr lang="en-US" altLang="ko-KR" sz="1600" b="1" dirty="0" smtClean="0"/>
              <a:t>peer</a:t>
            </a:r>
            <a:r>
              <a:rPr lang="ko-KR" altLang="en-US" sz="1600" b="1" dirty="0" smtClean="0"/>
              <a:t>를 통해서만 분산원장과 체인코드에 접근</a:t>
            </a:r>
            <a:r>
              <a:rPr lang="ko-KR" altLang="en-US" sz="1600" dirty="0" smtClean="0"/>
              <a:t>할 수 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717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Peer 3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98" y="1718378"/>
            <a:ext cx="3982092" cy="1879781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789040"/>
            <a:ext cx="8219256" cy="233712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필요에 따라서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</a:t>
            </a:r>
            <a:r>
              <a:rPr lang="ko-KR" altLang="en-US" sz="1600" b="1" dirty="0" smtClean="0"/>
              <a:t>복수 개의 분산원장과 체인코드를 가질</a:t>
            </a:r>
            <a:r>
              <a:rPr lang="ko-KR" altLang="en-US" sz="1600" dirty="0" smtClean="0"/>
              <a:t> 수도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위 그림에는 하나의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분산원장과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개의 체인코드를 각각 </a:t>
            </a:r>
            <a:r>
              <a:rPr lang="ko-KR" altLang="en-US" sz="1600" dirty="0" err="1" smtClean="0"/>
              <a:t>호스팅하고</a:t>
            </a:r>
            <a:r>
              <a:rPr lang="ko-KR" altLang="en-US" sz="1600" dirty="0" smtClean="0"/>
              <a:t>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체인코드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은 분산원장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에 데이터를 저장하고 읽어오는데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체인코드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는 분산원장</a:t>
            </a:r>
            <a:r>
              <a:rPr lang="en-US" altLang="ko-KR" sz="1600" dirty="0" smtClean="0"/>
              <a:t>1,2 </a:t>
            </a:r>
            <a:r>
              <a:rPr lang="ko-KR" altLang="en-US" sz="1600" dirty="0" smtClean="0"/>
              <a:t>모두 접근하여 데이터를 저장하고 읽어오는데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체인코드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은 분산원장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에 데이터를 저장하고 읽어오는데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92202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원장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블록체인을 구성하는 가장 중요한 요소 중 하나이며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블록체인을 </a:t>
            </a:r>
            <a:r>
              <a:rPr lang="ko-KR" altLang="en-US" sz="1600" dirty="0" err="1" smtClean="0"/>
              <a:t>탈중앙화된</a:t>
            </a:r>
            <a:r>
              <a:rPr lang="ko-KR" altLang="en-US" sz="1600" dirty="0" smtClean="0"/>
              <a:t> 시스템으로 만들어 주는 핵심 기술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거래 기록 등의 데이터를 저장하는 데이터베이스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원장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중앙화된 서버가 소유하는 것이 아니라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블록체인에 참여하는 모든 사람이 </a:t>
            </a:r>
            <a:r>
              <a:rPr lang="ko-KR" altLang="en-US" sz="1600" b="1" dirty="0" smtClean="0"/>
              <a:t>동일한 원장을 소유하고 관리하는 기술</a:t>
            </a:r>
            <a:r>
              <a:rPr lang="ko-KR" altLang="en-US" sz="1600" dirty="0" smtClean="0"/>
              <a:t>을 말한다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기존의 시스템에서는 동일한 비즈니스 네트워크에서도 사용자마다 서로 다른 원장에 비즈니스 정보를 기록하는 것과는 달리 블록체인에서는 블록체인 사용자 모두 </a:t>
            </a:r>
            <a:r>
              <a:rPr lang="ko-KR" altLang="en-US" sz="1600" b="1" dirty="0" smtClean="0"/>
              <a:t>동일한 원장에 비즈니스 정보를 기록하고 관리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현재의 은행에서는 고객들마다 고유의 계좌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원장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가지고 금융 정보를 기록하는 반면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비트코인같은</a:t>
            </a:r>
            <a:r>
              <a:rPr lang="ko-KR" altLang="en-US" sz="1600" dirty="0" smtClean="0"/>
              <a:t> 블록체인 플랫폼의 경우 모든 사용자에 대한 </a:t>
            </a:r>
            <a:r>
              <a:rPr lang="ko-KR" altLang="en-US" sz="1600" b="1" dirty="0" smtClean="0"/>
              <a:t>거래 기록이 하나의 비트코인 원장에 모두 기록</a:t>
            </a:r>
            <a:r>
              <a:rPr lang="ko-KR" altLang="en-US" sz="1600" dirty="0" smtClean="0"/>
              <a:t>된다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smtClean="0"/>
              <a:t>※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패브릭에서는</a:t>
            </a:r>
            <a:r>
              <a:rPr lang="ko-KR" altLang="en-US" sz="1600" dirty="0" smtClean="0"/>
              <a:t> 프라이버시 문제를 </a:t>
            </a:r>
            <a:r>
              <a:rPr lang="ko-KR" altLang="en-US" sz="1600" b="1" dirty="0" smtClean="0"/>
              <a:t>채널 개념</a:t>
            </a:r>
            <a:r>
              <a:rPr lang="ko-KR" altLang="en-US" sz="1600" dirty="0" smtClean="0"/>
              <a:t>을 도입하여 해결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5335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Peer 4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87" y="1718378"/>
            <a:ext cx="3251513" cy="1879781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789040"/>
            <a:ext cx="8219256" cy="2337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분산원장에 접근 가능한 체인코드가 없는 경우도 가능하다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하지만 공식 문서에는 하나의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에서 최소 한 개 이상의 분산원장과 체인코드 </a:t>
            </a:r>
            <a:r>
              <a:rPr lang="ko-KR" altLang="en-US" sz="1600" dirty="0" err="1" smtClean="0"/>
              <a:t>호스팅을</a:t>
            </a:r>
            <a:r>
              <a:rPr lang="ko-KR" altLang="en-US" sz="1600" dirty="0" smtClean="0"/>
              <a:t> 권장하고 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881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Peer 5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18378"/>
            <a:ext cx="5904656" cy="1879781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789040"/>
            <a:ext cx="8219256" cy="2337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Peer1</a:t>
            </a:r>
            <a:r>
              <a:rPr lang="ko-KR" altLang="en-US" sz="1600" dirty="0" smtClean="0"/>
              <a:t>은 체인코드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과 분산원장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호스팅하고</a:t>
            </a:r>
            <a:r>
              <a:rPr lang="ko-KR" altLang="en-US" sz="1600" dirty="0" smtClean="0"/>
              <a:t>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Peer2</a:t>
            </a:r>
            <a:r>
              <a:rPr lang="ko-KR" altLang="en-US" sz="1600" dirty="0" smtClean="0"/>
              <a:t>는 체인코드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와 분산원장</a:t>
            </a:r>
            <a:r>
              <a:rPr lang="en-US" altLang="ko-KR" sz="1600" dirty="0" smtClean="0"/>
              <a:t>1, </a:t>
            </a:r>
            <a:r>
              <a:rPr lang="ko-KR" altLang="en-US" sz="1600" dirty="0" smtClean="0"/>
              <a:t>분산원장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를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하고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peer1</a:t>
            </a:r>
            <a:r>
              <a:rPr lang="ko-KR" altLang="en-US" sz="1600" dirty="0" smtClean="0"/>
              <a:t>에 연결되어 있으며 체인코드를 통해 분산원장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에 데이터를 기록하거나 읽어올 수고 만약 데이터를 </a:t>
            </a:r>
            <a:r>
              <a:rPr lang="ko-KR" altLang="en-US" sz="1600" b="1" dirty="0" smtClean="0"/>
              <a:t>기록하는 작업을 요청한다면 </a:t>
            </a:r>
            <a:r>
              <a:rPr lang="en-US" altLang="ko-KR" sz="1600" b="1" dirty="0" err="1" smtClean="0"/>
              <a:t>orderer</a:t>
            </a:r>
            <a:r>
              <a:rPr lang="ko-KR" altLang="en-US" sz="1600" b="1" dirty="0" err="1" smtClean="0"/>
              <a:t>노드와</a:t>
            </a:r>
            <a:r>
              <a:rPr lang="ko-KR" altLang="en-US" sz="1600" b="1" dirty="0" smtClean="0"/>
              <a:t> 함께 합의 과정을 진행</a:t>
            </a:r>
            <a:r>
              <a:rPr lang="ko-KR" altLang="en-US" sz="1600" dirty="0" smtClean="0"/>
              <a:t>하여 분산원장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을 업데이트하게 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049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Peer 6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18378"/>
            <a:ext cx="5904656" cy="1879781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789040"/>
            <a:ext cx="8219256" cy="2337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peer2</a:t>
            </a:r>
            <a:r>
              <a:rPr lang="ko-KR" altLang="en-US" sz="1600" dirty="0" smtClean="0"/>
              <a:t>에 연결되어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는 체인코드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를 통해 분산원장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과 분산원장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에 모두 접근하여 데이터를 기록하거나 읽어올 수 있고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orderer</a:t>
            </a:r>
            <a:r>
              <a:rPr lang="ko-KR" altLang="en-US" sz="1600" dirty="0" err="1" smtClean="0"/>
              <a:t>노드와</a:t>
            </a:r>
            <a:r>
              <a:rPr lang="ko-KR" altLang="en-US" sz="1600" dirty="0" smtClean="0"/>
              <a:t> 함께 합의하여 분산원장을 업데이트 할 수 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5524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Chaincode</a:t>
            </a:r>
            <a:r>
              <a:rPr lang="en-US" altLang="ko-KR" dirty="0" smtClean="0"/>
              <a:t>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블록체인의 핵심은 한번 기록된 데이터는 </a:t>
            </a:r>
            <a:r>
              <a:rPr lang="ko-KR" altLang="en-US" sz="1600" b="1" dirty="0" smtClean="0"/>
              <a:t>위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변조가 불가능한</a:t>
            </a:r>
            <a:r>
              <a:rPr lang="ko-KR" altLang="en-US" sz="1600" dirty="0" smtClean="0"/>
              <a:t> 분산원장에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패브릭에서는</a:t>
            </a:r>
            <a:r>
              <a:rPr lang="ko-KR" altLang="en-US" sz="1600" dirty="0" smtClean="0"/>
              <a:t> 분산원장에 데이터를 기록하거나 읽기 위해서는 체인코드가 필요한데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주로 분산 애플리케이션과 함께 개발되어 사용한다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4322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Chaincode</a:t>
            </a:r>
            <a:r>
              <a:rPr lang="en-US" altLang="ko-KR" dirty="0" smtClean="0"/>
              <a:t> 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9" y="1600200"/>
            <a:ext cx="6799602" cy="4525963"/>
          </a:xfrm>
        </p:spPr>
      </p:pic>
    </p:spTree>
    <p:extLst>
      <p:ext uri="{BB962C8B-B14F-4D97-AF65-F5344CB8AC3E}">
        <p14:creationId xmlns:p14="http://schemas.microsoft.com/office/powerpoint/2010/main" val="2028483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Chaincode</a:t>
            </a:r>
            <a:r>
              <a:rPr lang="en-US" altLang="ko-KR" dirty="0" smtClean="0"/>
              <a:t>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가 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에게 </a:t>
            </a:r>
            <a:r>
              <a:rPr lang="en-US" altLang="ko-KR" sz="1600" dirty="0" smtClean="0"/>
              <a:t>1,000</a:t>
            </a:r>
            <a:r>
              <a:rPr lang="ko-KR" altLang="en-US" sz="1600" dirty="0" smtClean="0"/>
              <a:t>원을 송금하는 트랜잭션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분산 애플리케이션을 이용하여 생성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체인코드로 전달하면 체인코드는 분산원장에 있는 사용자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계좌 잔액 기록을 </a:t>
            </a:r>
            <a:r>
              <a:rPr lang="en-US" altLang="ko-KR" sz="1600" dirty="0" smtClean="0"/>
              <a:t>1,000</a:t>
            </a:r>
            <a:r>
              <a:rPr lang="ko-KR" altLang="en-US" sz="1600" dirty="0" smtClean="0"/>
              <a:t>원을 뺀 금액으로 수정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의 계좌 잔액 기록에서는 </a:t>
            </a:r>
            <a:r>
              <a:rPr lang="en-US" altLang="ko-KR" sz="1600" dirty="0" smtClean="0"/>
              <a:t>1,000</a:t>
            </a:r>
            <a:r>
              <a:rPr lang="ko-KR" altLang="en-US" sz="1600" dirty="0" smtClean="0"/>
              <a:t>원을 더한 금액으로 수정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135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Chaincode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78" y="1600200"/>
            <a:ext cx="6861244" cy="4525963"/>
          </a:xfrm>
        </p:spPr>
      </p:pic>
    </p:spTree>
    <p:extLst>
      <p:ext uri="{BB962C8B-B14F-4D97-AF65-F5344CB8AC3E}">
        <p14:creationId xmlns:p14="http://schemas.microsoft.com/office/powerpoint/2010/main" val="2704544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Chaincode</a:t>
            </a:r>
            <a:r>
              <a:rPr lang="en-US" altLang="ko-KR" dirty="0" smtClean="0"/>
              <a:t> 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는 잔액을 확인하는 트랜잭션을 분산 애플리케이션을 통해 생성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체인코드로 전달하면 체인코드는 분산원장에 있는 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의 잔액 기록을 반환하여 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에게 전달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771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체인코드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퍼블릭</a:t>
            </a:r>
            <a:r>
              <a:rPr lang="ko-KR" altLang="en-US" sz="1600" dirty="0" smtClean="0"/>
              <a:t> 블록체인의 스마트 </a:t>
            </a:r>
            <a:r>
              <a:rPr lang="ko-KR" altLang="en-US" sz="1600" dirty="0" err="1" smtClean="0"/>
              <a:t>컨트랙트와는</a:t>
            </a:r>
            <a:r>
              <a:rPr lang="ko-KR" altLang="en-US" sz="1600" dirty="0" smtClean="0"/>
              <a:t> 달리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패브릭은</a:t>
            </a:r>
            <a:r>
              <a:rPr lang="ko-KR" altLang="en-US" sz="1600" dirty="0" smtClean="0"/>
              <a:t> </a:t>
            </a:r>
            <a:r>
              <a:rPr lang="ko-KR" altLang="en-US" sz="1600" b="1" dirty="0" smtClean="0"/>
              <a:t>시스템 체인코드</a:t>
            </a:r>
            <a:r>
              <a:rPr lang="ko-KR" altLang="en-US" sz="1600" dirty="0" smtClean="0"/>
              <a:t>라는 특수한 체인코드가 존재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시스템 체인코드는 애플리케이션레벨에서 원장에 접근하는 일반적인 체인코드와는 달리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패브릭의</a:t>
            </a:r>
            <a:r>
              <a:rPr lang="ko-KR" altLang="en-US" sz="1600" dirty="0" smtClean="0"/>
              <a:t> </a:t>
            </a:r>
            <a:r>
              <a:rPr lang="ko-KR" altLang="en-US" sz="1600" b="1" dirty="0" smtClean="0"/>
              <a:t>시스템레벨에서 수행되는 체인코드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시스템 체인코드는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</a:t>
            </a:r>
            <a:r>
              <a:rPr lang="ko-KR" altLang="en-US" sz="1600" dirty="0" smtClean="0"/>
              <a:t> 상에서 기본적으로 제공하는 체인코드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다섯 종류의 시스템 체인코드가 존재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QSCC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ESCC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VSCC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CSCC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LSCC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71456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체인코드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QSCC</a:t>
            </a:r>
            <a:r>
              <a:rPr lang="ko-KR" altLang="en-US" sz="1600" dirty="0" smtClean="0"/>
              <a:t>는 블록체인의 </a:t>
            </a:r>
            <a:r>
              <a:rPr lang="ko-KR" altLang="en-US" sz="1600" b="1" dirty="0" smtClean="0"/>
              <a:t>저장된 데이터를 읽어올 때</a:t>
            </a:r>
            <a:r>
              <a:rPr lang="ko-KR" altLang="en-US" sz="1600" dirty="0" smtClean="0"/>
              <a:t> 사용되는 시스템 체인코드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 구성원은 </a:t>
            </a:r>
            <a:r>
              <a:rPr lang="en-US" altLang="ko-KR" sz="1600" dirty="0" smtClean="0"/>
              <a:t>CLI </a:t>
            </a:r>
            <a:r>
              <a:rPr lang="ko-KR" altLang="en-US" sz="1600" dirty="0" smtClean="0"/>
              <a:t>명령어를 통해 블록 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블록의 해시 값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트랜잭션 </a:t>
            </a:r>
            <a:r>
              <a:rPr lang="en-US" altLang="ko-KR" sz="1600" dirty="0" smtClean="0"/>
              <a:t>ID </a:t>
            </a:r>
            <a:r>
              <a:rPr lang="ko-KR" altLang="en-US" sz="1600" dirty="0" smtClean="0"/>
              <a:t>등 다양한 입력 값을 통해 데이터를 읽어올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ESCC</a:t>
            </a:r>
            <a:r>
              <a:rPr lang="ko-KR" altLang="en-US" sz="1600" dirty="0" smtClean="0"/>
              <a:t>는 보증 정책을 담당하는 시스템 체인코드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ESCC</a:t>
            </a:r>
            <a:r>
              <a:rPr lang="ko-KR" altLang="en-US" sz="1600" dirty="0" smtClean="0"/>
              <a:t>를 통해 </a:t>
            </a:r>
            <a:r>
              <a:rPr lang="ko-KR" altLang="en-US" sz="1600" b="1" dirty="0" smtClean="0"/>
              <a:t>사용자의 트랜잭션 실행 결과값을 비교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결과값이 올바르면 </a:t>
            </a:r>
            <a:r>
              <a:rPr lang="ko-KR" altLang="en-US" sz="1600" b="1" dirty="0" smtClean="0"/>
              <a:t>자신의 인증서를 통해 해당 트랜잭션 결과값에 대한 보증</a:t>
            </a:r>
            <a:r>
              <a:rPr lang="ko-KR" altLang="en-US" sz="1600" dirty="0" smtClean="0"/>
              <a:t>을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기본적으로 시스템에서 제공하는 </a:t>
            </a:r>
            <a:r>
              <a:rPr lang="en-US" altLang="ko-KR" sz="1600" dirty="0" smtClean="0"/>
              <a:t>ESCC </a:t>
            </a:r>
            <a:r>
              <a:rPr lang="ko-KR" altLang="en-US" sz="1600" dirty="0" smtClean="0"/>
              <a:t>체인코드를 사용하지만 필요에 따라서 사용자의 비즈니스 </a:t>
            </a:r>
            <a:r>
              <a:rPr lang="ko-KR" altLang="en-US" sz="1600" dirty="0" err="1" smtClean="0"/>
              <a:t>로직에</a:t>
            </a:r>
            <a:r>
              <a:rPr lang="ko-KR" altLang="en-US" sz="1600" dirty="0" smtClean="0"/>
              <a:t> 맞게 수정해서 사용 가능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4472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원장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중앙 </a:t>
            </a:r>
            <a:r>
              <a:rPr lang="ko-KR" altLang="en-US" dirty="0" err="1" smtClean="0"/>
              <a:t>집중형</a:t>
            </a:r>
            <a:r>
              <a:rPr lang="ko-KR" altLang="en-US" dirty="0" smtClean="0"/>
              <a:t> 네트워크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31" y="2845594"/>
            <a:ext cx="3286125" cy="2609850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ko-KR" altLang="en-US" smtClean="0"/>
              <a:t>분산 네트워크</a:t>
            </a:r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2812256"/>
            <a:ext cx="3429000" cy="2676525"/>
          </a:xfrm>
        </p:spPr>
      </p:pic>
      <p:sp>
        <p:nvSpPr>
          <p:cNvPr id="10" name="TextBox 9"/>
          <p:cNvSpPr txBox="1"/>
          <p:nvPr/>
        </p:nvSpPr>
        <p:spPr>
          <a:xfrm>
            <a:off x="5796136" y="580526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https://aliahn.tistory.com/23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07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체인코드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VSCC</a:t>
            </a:r>
            <a:r>
              <a:rPr lang="ko-KR" altLang="en-US" sz="1600" dirty="0" smtClean="0"/>
              <a:t>는 블록을 </a:t>
            </a:r>
            <a:r>
              <a:rPr lang="ko-KR" altLang="en-US" sz="1600" b="1" dirty="0" smtClean="0"/>
              <a:t>검증할 때 사용</a:t>
            </a:r>
            <a:r>
              <a:rPr lang="ko-KR" altLang="en-US" sz="1600" dirty="0" smtClean="0"/>
              <a:t>되는 시스템 체인코드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Committing peer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VSCC</a:t>
            </a:r>
            <a:r>
              <a:rPr lang="ko-KR" altLang="en-US" sz="1600" dirty="0" smtClean="0"/>
              <a:t>를 실행하여 트랜잭션의 </a:t>
            </a:r>
            <a:r>
              <a:rPr lang="en-US" altLang="ko-KR" sz="1600" dirty="0" smtClean="0"/>
              <a:t>Read/Write Set</a:t>
            </a:r>
            <a:r>
              <a:rPr lang="ko-KR" altLang="en-US" sz="1600" dirty="0" smtClean="0"/>
              <a:t>과 보증 정책에 맞게 </a:t>
            </a:r>
            <a:r>
              <a:rPr lang="en-US" altLang="ko-KR" sz="1600" dirty="0" smtClean="0"/>
              <a:t>Endorsing peer</a:t>
            </a:r>
            <a:r>
              <a:rPr lang="ko-KR" altLang="en-US" sz="1600" dirty="0" smtClean="0"/>
              <a:t>의 </a:t>
            </a:r>
            <a:r>
              <a:rPr lang="ko-KR" altLang="en-US" sz="1600" b="1" dirty="0" smtClean="0"/>
              <a:t>디지털 인증서의 존재 여부를 확인하는 작업</a:t>
            </a:r>
            <a:r>
              <a:rPr lang="ko-KR" altLang="en-US" sz="1600" dirty="0" smtClean="0"/>
              <a:t>을 수행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기본적으로 시스템에서 제공하는 </a:t>
            </a:r>
            <a:r>
              <a:rPr lang="en-US" altLang="ko-KR" sz="1600" dirty="0" smtClean="0"/>
              <a:t>VSCC </a:t>
            </a:r>
            <a:r>
              <a:rPr lang="ko-KR" altLang="en-US" sz="1600" dirty="0" smtClean="0"/>
              <a:t>체인코드를 사용하지만 필요에 따라서 사용자의 비즈니스 </a:t>
            </a:r>
            <a:r>
              <a:rPr lang="ko-KR" altLang="en-US" sz="1600" dirty="0" err="1" smtClean="0"/>
              <a:t>로직에</a:t>
            </a:r>
            <a:r>
              <a:rPr lang="ko-KR" altLang="en-US" sz="1600" dirty="0" smtClean="0"/>
              <a:t> 맞게 수정해서 사용 가능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CSCC</a:t>
            </a:r>
            <a:r>
              <a:rPr lang="ko-KR" altLang="en-US" sz="1600" dirty="0" smtClean="0"/>
              <a:t>는 </a:t>
            </a:r>
            <a:r>
              <a:rPr lang="ko-KR" altLang="en-US" sz="1600" b="1" dirty="0" smtClean="0"/>
              <a:t>채널 설정 시 사용</a:t>
            </a:r>
            <a:r>
              <a:rPr lang="ko-KR" altLang="en-US" sz="1600" dirty="0" smtClean="0"/>
              <a:t>되는 시스템 체인코드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CSCC</a:t>
            </a:r>
            <a:r>
              <a:rPr lang="ko-KR" altLang="en-US" sz="1600" dirty="0" smtClean="0"/>
              <a:t>는 블록에 대한 </a:t>
            </a:r>
            <a:r>
              <a:rPr lang="ko-KR" altLang="en-US" sz="1600" b="1" dirty="0" smtClean="0"/>
              <a:t>정보를 읽어오거나 수정</a:t>
            </a:r>
            <a:r>
              <a:rPr lang="ko-KR" altLang="en-US" sz="1600" dirty="0" smtClean="0"/>
              <a:t>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</a:t>
            </a:r>
            <a:r>
              <a:rPr lang="ko-KR" altLang="en-US" sz="1600" dirty="0" smtClean="0"/>
              <a:t>를 </a:t>
            </a:r>
            <a:r>
              <a:rPr lang="ko-KR" altLang="en-US" sz="1600" b="1" dirty="0" smtClean="0"/>
              <a:t>채널에 참여시키는 기능</a:t>
            </a:r>
            <a:r>
              <a:rPr lang="ko-KR" altLang="en-US" sz="1600" dirty="0" smtClean="0"/>
              <a:t> 등을 제공한다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 channel create/join </a:t>
            </a:r>
            <a:r>
              <a:rPr lang="ko-KR" altLang="en-US" sz="1600" dirty="0" smtClean="0"/>
              <a:t>등의 명령어를 통해 </a:t>
            </a:r>
            <a:r>
              <a:rPr lang="en-US" altLang="ko-KR" sz="1600" dirty="0" smtClean="0"/>
              <a:t>CSCC</a:t>
            </a:r>
            <a:r>
              <a:rPr lang="ko-KR" altLang="en-US" sz="1600" dirty="0" smtClean="0"/>
              <a:t>를 실행시킬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CSCC</a:t>
            </a:r>
            <a:r>
              <a:rPr lang="ko-KR" altLang="en-US" sz="1600" dirty="0" smtClean="0"/>
              <a:t>는 실행 후 사용자에게 결과값을 반환할 필요가 없다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9300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체인코드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LSCC</a:t>
            </a:r>
            <a:r>
              <a:rPr lang="ko-KR" altLang="en-US" sz="1600" dirty="0" smtClean="0"/>
              <a:t>는 체인코드의 </a:t>
            </a:r>
            <a:r>
              <a:rPr lang="ko-KR" altLang="en-US" sz="1600" b="1" dirty="0" smtClean="0"/>
              <a:t>설치부터 </a:t>
            </a:r>
            <a:r>
              <a:rPr lang="ko-KR" altLang="en-US" sz="1600" b="1" dirty="0" err="1" smtClean="0"/>
              <a:t>인스턴스화까지</a:t>
            </a:r>
            <a:r>
              <a:rPr lang="ko-KR" altLang="en-US" sz="1600" b="1" dirty="0" smtClean="0"/>
              <a:t> 모든 일련의 과정을 수행</a:t>
            </a:r>
            <a:r>
              <a:rPr lang="ko-KR" altLang="en-US" sz="1600" dirty="0" smtClean="0"/>
              <a:t>하는 데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 </a:t>
            </a:r>
            <a:r>
              <a:rPr lang="en-US" altLang="ko-KR" sz="1600" dirty="0" err="1" smtClean="0"/>
              <a:t>chaincode</a:t>
            </a:r>
            <a:r>
              <a:rPr lang="en-US" altLang="ko-KR" sz="1600" dirty="0" smtClean="0"/>
              <a:t> install/instantiate </a:t>
            </a:r>
            <a:r>
              <a:rPr lang="ko-KR" altLang="en-US" sz="1600" dirty="0" smtClean="0"/>
              <a:t>등의 명령어를 통해 </a:t>
            </a:r>
            <a:r>
              <a:rPr lang="en-US" altLang="ko-KR" sz="1600" dirty="0" smtClean="0"/>
              <a:t>LSCC</a:t>
            </a:r>
            <a:r>
              <a:rPr lang="ko-KR" altLang="en-US" sz="1600" dirty="0" smtClean="0"/>
              <a:t>를 실행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LSCC</a:t>
            </a:r>
            <a:r>
              <a:rPr lang="ko-KR" altLang="en-US" sz="1600" dirty="0" smtClean="0"/>
              <a:t>도 실행 후 사용자에게 결과값을 반환할 필요가 없다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1537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Dapp</a:t>
            </a:r>
            <a:r>
              <a:rPr lang="en-US" altLang="ko-KR" dirty="0" smtClean="0"/>
              <a:t> 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체인코드는 체인코드 그 자체로도 사용될 수 있지만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대부분의 경우 비즈니스 모델에 맞는 분산 애플리케이션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Dapp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과 함께 개발되어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패브릭에서는</a:t>
            </a:r>
            <a:r>
              <a:rPr lang="ko-KR" altLang="en-US" sz="1600" dirty="0" smtClean="0"/>
              <a:t> 분산 애플리케이션 개발을 위해 다양한 종류의 </a:t>
            </a:r>
            <a:r>
              <a:rPr lang="en-US" altLang="ko-KR" sz="1600" dirty="0" smtClean="0"/>
              <a:t>SDK</a:t>
            </a:r>
            <a:r>
              <a:rPr lang="ko-KR" altLang="en-US" sz="1600" dirty="0" smtClean="0"/>
              <a:t>를 제공하고 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386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Dapp</a:t>
            </a:r>
            <a:r>
              <a:rPr lang="en-US" altLang="ko-KR" dirty="0" smtClean="0"/>
              <a:t> 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78" y="1628800"/>
            <a:ext cx="6861244" cy="4248472"/>
          </a:xfrm>
        </p:spPr>
      </p:pic>
    </p:spTree>
    <p:extLst>
      <p:ext uri="{BB962C8B-B14F-4D97-AF65-F5344CB8AC3E}">
        <p14:creationId xmlns:p14="http://schemas.microsoft.com/office/powerpoint/2010/main" val="198900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Dapp</a:t>
            </a:r>
            <a:r>
              <a:rPr lang="en-US" altLang="ko-KR" dirty="0" smtClean="0"/>
              <a:t> 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는 분산 애플리케이션을 통해서 </a:t>
            </a:r>
            <a:r>
              <a:rPr lang="en-US" altLang="ko-KR" sz="1600" dirty="0" smtClean="0"/>
              <a:t>peer </a:t>
            </a:r>
            <a:r>
              <a:rPr lang="ko-KR" altLang="en-US" sz="1600" dirty="0" smtClean="0"/>
              <a:t>네트워크에 설치된 체인코드를 실행할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체인코드의 기능은 크게 읽기</a:t>
            </a:r>
            <a:r>
              <a:rPr lang="en-US" altLang="ko-KR" sz="1600" dirty="0" smtClean="0"/>
              <a:t>(query)</a:t>
            </a:r>
            <a:r>
              <a:rPr lang="ko-KR" altLang="en-US" sz="1600" dirty="0" smtClean="0"/>
              <a:t>와 쓰기</a:t>
            </a:r>
            <a:r>
              <a:rPr lang="en-US" altLang="ko-KR" sz="1600" dirty="0" smtClean="0"/>
              <a:t>(write/update) </a:t>
            </a:r>
            <a:r>
              <a:rPr lang="ko-KR" altLang="en-US" sz="1600" dirty="0" smtClean="0"/>
              <a:t>두 종류의 함수로 구분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읽기 함수는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단계 과정을 거쳐서 실행된다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쓰기 함수는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단계 과정을 거쳐서 실행된다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읽기 작업은 작업을 수행함과 동시에 바로 결과값을 수신 받을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쓰기 작업은 좀 더 복잡한 과정을 거쳐 일정 시간이 경과된 후에야 결과값이 반영된다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5336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Dapp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7344816" cy="4032447"/>
          </a:xfrm>
        </p:spPr>
      </p:pic>
    </p:spTree>
    <p:extLst>
      <p:ext uri="{BB962C8B-B14F-4D97-AF65-F5344CB8AC3E}">
        <p14:creationId xmlns:p14="http://schemas.microsoft.com/office/powerpoint/2010/main" val="2557363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Dapp</a:t>
            </a:r>
            <a:r>
              <a:rPr lang="en-US" altLang="ko-KR" dirty="0" smtClean="0"/>
              <a:t> 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peer </a:t>
            </a:r>
            <a:r>
              <a:rPr lang="ko-KR" altLang="en-US" sz="1600" dirty="0" smtClean="0"/>
              <a:t>네트워크의 </a:t>
            </a:r>
            <a:r>
              <a:rPr lang="en-US" altLang="ko-KR" sz="1600" dirty="0" smtClean="0"/>
              <a:t>peer1</a:t>
            </a:r>
            <a:r>
              <a:rPr lang="ko-KR" altLang="en-US" sz="1600" dirty="0" smtClean="0"/>
              <a:t>과 연결되어 있다고 가정한다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분산 애플리케이션은 분산원장에 접근하기 위해서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인증서를 이용해서 인증 과정을 통과한 후 </a:t>
            </a:r>
            <a:r>
              <a:rPr lang="en-US" altLang="ko-KR" sz="1600" dirty="0" smtClean="0"/>
              <a:t>peer1</a:t>
            </a:r>
            <a:r>
              <a:rPr lang="ko-KR" altLang="en-US" sz="1600" dirty="0" smtClean="0"/>
              <a:t>과 연결한다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분산 애플리케이션은 </a:t>
            </a:r>
            <a:r>
              <a:rPr lang="en-US" altLang="ko-KR" sz="1600" dirty="0" smtClean="0"/>
              <a:t>peer1</a:t>
            </a:r>
            <a:r>
              <a:rPr lang="ko-KR" altLang="en-US" sz="1600" dirty="0" smtClean="0"/>
              <a:t>에 설치된 체인코드의 </a:t>
            </a:r>
            <a:r>
              <a:rPr lang="en-US" altLang="ko-KR" sz="1600" dirty="0" smtClean="0"/>
              <a:t>query </a:t>
            </a:r>
            <a:r>
              <a:rPr lang="ko-KR" altLang="en-US" sz="1600" dirty="0" smtClean="0"/>
              <a:t>함수를 실행하여 자신의 로컬 저장소에 저장되어 있는 분산원장의 데이터를 분산 애플리케이션에 전달한다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데이터 읽기 과정에서는 분산 애플리케이션으로부터 </a:t>
            </a:r>
            <a:r>
              <a:rPr lang="en-US" altLang="ko-KR" sz="1600" dirty="0" smtClean="0"/>
              <a:t>Query </a:t>
            </a:r>
            <a:r>
              <a:rPr lang="ko-KR" altLang="en-US" sz="1600" dirty="0" smtClean="0"/>
              <a:t>함수 실행을 요청 받은 </a:t>
            </a:r>
            <a:r>
              <a:rPr lang="en-US" altLang="ko-KR" sz="1600" dirty="0" smtClean="0"/>
              <a:t>peer1 </a:t>
            </a:r>
            <a:r>
              <a:rPr lang="ko-KR" altLang="en-US" sz="1600" dirty="0" smtClean="0"/>
              <a:t>외 다른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Query </a:t>
            </a:r>
            <a:r>
              <a:rPr lang="ko-KR" altLang="en-US" sz="1600" dirty="0" smtClean="0"/>
              <a:t>함수 실행을 위한 어떠한 동작도 하지 않는다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6330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Dapp</a:t>
            </a:r>
            <a:r>
              <a:rPr lang="en-US" altLang="ko-KR" dirty="0" smtClean="0"/>
              <a:t> 6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00200"/>
            <a:ext cx="7776864" cy="4525963"/>
          </a:xfrm>
        </p:spPr>
      </p:pic>
    </p:spTree>
    <p:extLst>
      <p:ext uri="{BB962C8B-B14F-4D97-AF65-F5344CB8AC3E}">
        <p14:creationId xmlns:p14="http://schemas.microsoft.com/office/powerpoint/2010/main" val="160461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Dapp</a:t>
            </a:r>
            <a:r>
              <a:rPr lang="en-US" altLang="ko-KR" dirty="0" smtClean="0"/>
              <a:t> 7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패브릭에서</a:t>
            </a:r>
            <a:r>
              <a:rPr lang="ko-KR" altLang="en-US" sz="1600" dirty="0" smtClean="0"/>
              <a:t> 분산원장에 데이터를 기록하는 과정을 나타내고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분산원장에 데이터를 기록하는 작업은 데이터를 읽어오는 작업과는 달리 </a:t>
            </a:r>
            <a:r>
              <a:rPr lang="en-US" altLang="ko-KR" sz="1600" b="1" dirty="0" smtClean="0"/>
              <a:t>peer </a:t>
            </a:r>
            <a:r>
              <a:rPr lang="ko-KR" altLang="en-US" sz="1600" b="1" dirty="0" smtClean="0"/>
              <a:t>간 합의 과정</a:t>
            </a:r>
            <a:r>
              <a:rPr lang="ko-KR" altLang="en-US" sz="1600" dirty="0" smtClean="0"/>
              <a:t>이 필요하기 때문에 읽기 함수를 호출 받은 </a:t>
            </a:r>
            <a:r>
              <a:rPr lang="en-US" altLang="ko-KR" sz="1600" dirty="0" smtClean="0"/>
              <a:t>peer1</a:t>
            </a:r>
            <a:r>
              <a:rPr lang="ko-KR" altLang="en-US" sz="1600" dirty="0" smtClean="0"/>
              <a:t>뿐만 아니라 </a:t>
            </a:r>
            <a:r>
              <a:rPr lang="ko-KR" altLang="en-US" sz="1600" b="1" dirty="0" smtClean="0"/>
              <a:t>모든 </a:t>
            </a:r>
            <a:r>
              <a:rPr lang="en-US" altLang="ko-KR" sz="1600" b="1" dirty="0" smtClean="0"/>
              <a:t>peer</a:t>
            </a:r>
            <a:r>
              <a:rPr lang="ko-KR" altLang="en-US" sz="1600" b="1" dirty="0" smtClean="0"/>
              <a:t>가 쓰기 과정에 참여 </a:t>
            </a:r>
            <a:r>
              <a:rPr lang="ko-KR" altLang="en-US" sz="1600" dirty="0" smtClean="0"/>
              <a:t>해야만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분산원장에 데이터를 기록하기 위해서는 보증 정책을 충족시켜야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5</a:t>
            </a:r>
            <a:r>
              <a:rPr lang="ko-KR" altLang="en-US" sz="1600" dirty="0" smtClean="0"/>
              <a:t>단계에서는 </a:t>
            </a:r>
            <a:r>
              <a:rPr lang="en-US" altLang="ko-KR" sz="1600" dirty="0" smtClean="0"/>
              <a:t>peer1</a:t>
            </a:r>
            <a:r>
              <a:rPr lang="ko-KR" altLang="en-US" sz="1600" dirty="0" smtClean="0"/>
              <a:t>이 트랜잭션 </a:t>
            </a:r>
            <a:r>
              <a:rPr lang="ko-KR" altLang="en-US" sz="1600" dirty="0" err="1" smtClean="0"/>
              <a:t>입력값에</a:t>
            </a:r>
            <a:r>
              <a:rPr lang="ko-KR" altLang="en-US" sz="1600" dirty="0" smtClean="0"/>
              <a:t> 대한 </a:t>
            </a:r>
            <a:r>
              <a:rPr lang="ko-KR" altLang="en-US" sz="1600" b="1" dirty="0" smtClean="0"/>
              <a:t>결과값과 보증 정책을 확인하는 작업</a:t>
            </a:r>
            <a:r>
              <a:rPr lang="ko-KR" altLang="en-US" sz="1600" dirty="0" smtClean="0"/>
              <a:t>을 수행한다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 실행 결과값이 정상적이고 </a:t>
            </a:r>
            <a:r>
              <a:rPr lang="en-US" altLang="ko-KR" sz="1600" dirty="0" smtClean="0"/>
              <a:t>peer1</a:t>
            </a:r>
            <a:r>
              <a:rPr lang="ko-KR" altLang="en-US" sz="1600" dirty="0" smtClean="0"/>
              <a:t>의 보증 조건을 충족시키면 </a:t>
            </a:r>
            <a:r>
              <a:rPr lang="en-US" altLang="ko-KR" sz="1600" dirty="0" smtClean="0"/>
              <a:t>peer1</a:t>
            </a:r>
            <a:r>
              <a:rPr lang="ko-KR" altLang="en-US" sz="1600" dirty="0" smtClean="0"/>
              <a:t>은 </a:t>
            </a:r>
            <a:r>
              <a:rPr lang="ko-KR" altLang="en-US" sz="1600" b="1" dirty="0" smtClean="0"/>
              <a:t>결과값과 함께 </a:t>
            </a:r>
            <a:r>
              <a:rPr lang="en-US" altLang="ko-KR" sz="1600" b="1" dirty="0" smtClean="0"/>
              <a:t>peer1</a:t>
            </a:r>
            <a:r>
              <a:rPr lang="ko-KR" altLang="en-US" sz="1600" b="1" dirty="0" smtClean="0"/>
              <a:t>의 디지털 인증서를 분산 애플리케이션에 전달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4952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Dapp</a:t>
            </a:r>
            <a:r>
              <a:rPr lang="en-US" altLang="ko-KR" dirty="0" smtClean="0"/>
              <a:t> 8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49" y="1600200"/>
            <a:ext cx="7093502" cy="4525963"/>
          </a:xfrm>
        </p:spPr>
      </p:pic>
    </p:spTree>
    <p:extLst>
      <p:ext uri="{BB962C8B-B14F-4D97-AF65-F5344CB8AC3E}">
        <p14:creationId xmlns:p14="http://schemas.microsoft.com/office/powerpoint/2010/main" val="325425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원장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블록체인 원장의 또 다른 특징은 모든 정보가 해시화 되어 </a:t>
            </a:r>
            <a:r>
              <a:rPr lang="en-US" altLang="ko-KR" sz="1600" dirty="0" smtClean="0"/>
              <a:t>Append-only </a:t>
            </a:r>
            <a:r>
              <a:rPr lang="ko-KR" altLang="en-US" sz="1600" dirty="0" smtClean="0"/>
              <a:t>방식으로만 원장에 저장되기 때문에 </a:t>
            </a:r>
            <a:r>
              <a:rPr lang="ko-KR" altLang="en-US" sz="1600" b="1" dirty="0" smtClean="0"/>
              <a:t>한번 원장에 기록된 정보들은 절대 수정할 수 없다</a:t>
            </a:r>
            <a:r>
              <a:rPr lang="en-US" altLang="ko-KR" sz="16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불가변경의 특성은 블록체인 데이터에 대한 악의적인 변조를 불가능하게 만들어 데이터에 대한 신뢰도를 향상시켜 주는 역할을 하게 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3336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Dapp</a:t>
            </a:r>
            <a:r>
              <a:rPr lang="en-US" altLang="ko-KR" dirty="0" smtClean="0"/>
              <a:t> 9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분산 애플리케이션은 트랜잭션 </a:t>
            </a:r>
            <a:r>
              <a:rPr lang="ko-KR" altLang="en-US" sz="1600" b="1" dirty="0" smtClean="0"/>
              <a:t>결과값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peer1</a:t>
            </a:r>
            <a:r>
              <a:rPr lang="ko-KR" altLang="en-US" sz="1600" dirty="0" smtClean="0"/>
              <a:t>의 </a:t>
            </a:r>
            <a:r>
              <a:rPr lang="ko-KR" altLang="en-US" sz="1600" b="1" dirty="0" smtClean="0"/>
              <a:t>디지털 인증서</a:t>
            </a:r>
            <a:r>
              <a:rPr lang="ko-KR" altLang="en-US" sz="1600" dirty="0" smtClean="0"/>
              <a:t>와 함께 트랜잭션을 </a:t>
            </a:r>
            <a:r>
              <a:rPr lang="en-US" altLang="ko-KR" sz="1600" b="1" dirty="0" err="1" smtClean="0"/>
              <a:t>orderer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노드로</a:t>
            </a:r>
            <a:r>
              <a:rPr lang="ko-KR" altLang="en-US" sz="1600" b="1" dirty="0" smtClean="0"/>
              <a:t> 전송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Orderer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노드는</a:t>
            </a:r>
            <a:r>
              <a:rPr lang="ko-KR" altLang="en-US" sz="1600" dirty="0" smtClean="0"/>
              <a:t> 자신이 속한 네트워크에서 발생한 </a:t>
            </a:r>
            <a:r>
              <a:rPr lang="ko-KR" altLang="en-US" sz="1600" b="1" dirty="0" smtClean="0"/>
              <a:t>모든 트랜잭션을 수신</a:t>
            </a:r>
            <a:r>
              <a:rPr lang="ko-KR" altLang="en-US" sz="1600" dirty="0" smtClean="0"/>
              <a:t>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는 수신한 트랜잭션을 </a:t>
            </a:r>
            <a:r>
              <a:rPr lang="ko-KR" altLang="en-US" sz="1600" b="1" dirty="0" smtClean="0"/>
              <a:t>순서에 맞게 정렬</a:t>
            </a:r>
            <a:r>
              <a:rPr lang="ko-KR" altLang="en-US" sz="1600" dirty="0" smtClean="0"/>
              <a:t>하여 블록체인의 </a:t>
            </a:r>
            <a:r>
              <a:rPr lang="ko-KR" altLang="en-US" sz="1600" b="1" dirty="0" smtClean="0"/>
              <a:t>최신 블록을 생성</a:t>
            </a:r>
            <a:r>
              <a:rPr lang="ko-KR" altLang="en-US" sz="1600" dirty="0" smtClean="0"/>
              <a:t>하고 생성한 블록을 자신이 속한 네트워크의 </a:t>
            </a:r>
            <a:r>
              <a:rPr lang="ko-KR" altLang="en-US" sz="1600" b="1" dirty="0" smtClean="0"/>
              <a:t>모든 </a:t>
            </a:r>
            <a:r>
              <a:rPr lang="en-US" altLang="ko-KR" sz="1600" b="1" dirty="0" smtClean="0"/>
              <a:t>peer</a:t>
            </a:r>
            <a:r>
              <a:rPr lang="ko-KR" altLang="en-US" sz="1600" b="1" dirty="0" smtClean="0"/>
              <a:t>에게 전달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는 트랜잭션을 순서에 맞게 정렬하여 블록을 생성만 할 뿐 트랜잭션의 내용을 </a:t>
            </a:r>
            <a:r>
              <a:rPr lang="ko-KR" altLang="en-US" sz="1600" b="1" dirty="0" smtClean="0"/>
              <a:t>확인하고 검증하지는 않는다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916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Dapp</a:t>
            </a:r>
            <a:r>
              <a:rPr lang="en-US" altLang="ko-KR" dirty="0" smtClean="0"/>
              <a:t> 10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7570156" cy="3600400"/>
          </a:xfrm>
        </p:spPr>
      </p:pic>
    </p:spTree>
    <p:extLst>
      <p:ext uri="{BB962C8B-B14F-4D97-AF65-F5344CB8AC3E}">
        <p14:creationId xmlns:p14="http://schemas.microsoft.com/office/powerpoint/2010/main" val="2614773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Dapp</a:t>
            </a:r>
            <a:r>
              <a:rPr lang="en-US" altLang="ko-KR" dirty="0" smtClean="0"/>
              <a:t> 11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최신 블록을 전달받은 모든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해당 블록에 포함된 모든 트랜잭션에 대한 </a:t>
            </a:r>
            <a:r>
              <a:rPr lang="ko-KR" altLang="en-US" sz="1600" b="1" dirty="0" smtClean="0"/>
              <a:t>결과값과 인증서를 검증하는 작업</a:t>
            </a:r>
            <a:r>
              <a:rPr lang="ko-KR" altLang="en-US" sz="1600" dirty="0" smtClean="0"/>
              <a:t>을 수행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검증 과정에서 문제가 없을 시 </a:t>
            </a:r>
            <a:r>
              <a:rPr lang="ko-KR" altLang="en-US" sz="1600" b="1" dirty="0" smtClean="0"/>
              <a:t>자신의 로컬 저장소에 저장된 분산원장을 업데이트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블록 업데이트 결과를 분산 애플리케이션에 알려주는 것을 끝으로 분산원장 업데이트 과정을 완료한다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89830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Endorsement Policy 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보증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정책</a:t>
            </a:r>
            <a:r>
              <a:rPr lang="ko-KR" altLang="en-US" sz="1600" dirty="0" smtClean="0"/>
              <a:t>은 트랜잭션을 생성하는 클라이언트와 </a:t>
            </a:r>
            <a:r>
              <a:rPr lang="en-US" altLang="ko-KR" sz="1600" dirty="0" smtClean="0"/>
              <a:t>peer </a:t>
            </a:r>
            <a:r>
              <a:rPr lang="ko-KR" altLang="en-US" sz="1600" dirty="0" smtClean="0"/>
              <a:t>간에 작용한다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트랜잭션이 블록에 포함되기 위해서는 </a:t>
            </a:r>
            <a:r>
              <a:rPr lang="ko-KR" altLang="en-US" sz="1600" b="1" dirty="0" smtClean="0"/>
              <a:t>보증 정책에 지정된 </a:t>
            </a:r>
            <a:r>
              <a:rPr lang="en-US" altLang="ko-KR" sz="1600" b="1" dirty="0" smtClean="0"/>
              <a:t>peer</a:t>
            </a:r>
            <a:r>
              <a:rPr lang="ko-KR" altLang="en-US" sz="1600" b="1" dirty="0" smtClean="0"/>
              <a:t>의 허가</a:t>
            </a:r>
            <a:r>
              <a:rPr lang="ko-KR" altLang="en-US" sz="1600" dirty="0" smtClean="0"/>
              <a:t>를 받아야만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만약 트랜잭션이 보증 정책을 충족시키지 못한다면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가 블록을 검증하는 과정에서 해당 트랜잭션에 보증 받지 못했다는 태그와 함께 트랜잭션을 블록에 기록하고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당연히 해당 트랜잭션은 앞으로의 거래에 전혀 영향을 미치지 않는다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9220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Endorsement Policy 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예제를 통한 보증 정책 설정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보증 그룹 </a:t>
            </a:r>
            <a:r>
              <a:rPr lang="en-US" altLang="ko-KR" sz="1600" dirty="0" smtClean="0"/>
              <a:t>= { peer1, peer2, peer3, peer4, peer5, peer6, peer7}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보증 그룹의 모든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의 디지털 인증서를 획득해야 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보증 그룹의 </a:t>
            </a:r>
            <a:r>
              <a:rPr lang="en-US" altLang="ko-KR" sz="1600" dirty="0" smtClean="0"/>
              <a:t>peer </a:t>
            </a:r>
            <a:r>
              <a:rPr lang="ko-KR" altLang="en-US" sz="1600" dirty="0" smtClean="0"/>
              <a:t>중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대의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의 디지털 인증서를 획득해야 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[peer1 OR peer2} AND {any two of peer5, peer6, peer7}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그룹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구성원에 가중치를 두고 보증 정책 설정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보증그룹 </a:t>
            </a:r>
            <a:r>
              <a:rPr lang="en-US" altLang="ko-KR" sz="1600" dirty="0" smtClean="0"/>
              <a:t>= {peer1 = 15, peer2 = 10, peer3 = 25, peer4 = 20, peer5 = 10, peer6 = 10, peer7 = 10}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가중치 합계 </a:t>
            </a:r>
            <a:r>
              <a:rPr lang="en-US" altLang="ko-KR" sz="1600" dirty="0" smtClean="0"/>
              <a:t>50 </a:t>
            </a:r>
            <a:r>
              <a:rPr lang="ko-KR" altLang="en-US" sz="1600" dirty="0" smtClean="0"/>
              <a:t>이상의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들로부터 디지털 인증서를 획득해야 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{peer1 OR peer3} AND {</a:t>
            </a:r>
            <a:r>
              <a:rPr lang="ko-KR" altLang="en-US" sz="1600" dirty="0" smtClean="0"/>
              <a:t>가중치 </a:t>
            </a:r>
            <a:r>
              <a:rPr lang="en-US" altLang="ko-KR" sz="1600" dirty="0" smtClean="0"/>
              <a:t>40 </a:t>
            </a:r>
            <a:r>
              <a:rPr lang="ko-KR" altLang="en-US" sz="1600" dirty="0" smtClean="0"/>
              <a:t>이상</a:t>
            </a:r>
            <a:r>
              <a:rPr lang="en-US" altLang="ko-KR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381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Organization 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10" y="1600200"/>
            <a:ext cx="6072380" cy="4525963"/>
          </a:xfrm>
        </p:spPr>
      </p:pic>
    </p:spTree>
    <p:extLst>
      <p:ext uri="{BB962C8B-B14F-4D97-AF65-F5344CB8AC3E}">
        <p14:creationId xmlns:p14="http://schemas.microsoft.com/office/powerpoint/2010/main" val="1905625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Organization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조직이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패브릭을</a:t>
            </a:r>
            <a:r>
              <a:rPr lang="ko-KR" altLang="en-US" sz="1600" dirty="0" smtClean="0"/>
              <a:t> 통해 비즈니스 네트워크를 구축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각 조직은 자신의 데이터센터에 </a:t>
            </a:r>
            <a:r>
              <a:rPr lang="en-US" altLang="ko-KR" sz="1600" dirty="0" smtClean="0"/>
              <a:t>peer </a:t>
            </a:r>
            <a:r>
              <a:rPr lang="ko-KR" altLang="en-US" sz="1600" dirty="0" err="1" smtClean="0"/>
              <a:t>노드를</a:t>
            </a:r>
            <a:r>
              <a:rPr lang="ko-KR" altLang="en-US" sz="1600" dirty="0" smtClean="0"/>
              <a:t> 설치하였다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 보증과 블록에 대한 검증을 하는 </a:t>
            </a:r>
            <a:r>
              <a:rPr lang="en-US" altLang="ko-KR" sz="1600" dirty="0" smtClean="0"/>
              <a:t>peer </a:t>
            </a:r>
            <a:r>
              <a:rPr lang="ko-KR" altLang="en-US" sz="1600" dirty="0" err="1" smtClean="0"/>
              <a:t>노드를</a:t>
            </a:r>
            <a:r>
              <a:rPr lang="ko-KR" altLang="en-US" sz="1600" dirty="0" smtClean="0"/>
              <a:t> 각 조직마다 소유하고 있기 때문에 어느 한 조직에서 분산원장에 대한 </a:t>
            </a:r>
            <a:r>
              <a:rPr lang="ko-KR" altLang="en-US" sz="1600" b="1" dirty="0" smtClean="0"/>
              <a:t>기록을 독단적으로 변경하거나 조작하는 것이 불가능</a:t>
            </a:r>
            <a:r>
              <a:rPr lang="ko-KR" altLang="en-US" sz="1600" dirty="0" smtClean="0"/>
              <a:t>하게 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6947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Organization 3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00200"/>
            <a:ext cx="6480719" cy="4525963"/>
          </a:xfrm>
        </p:spPr>
      </p:pic>
    </p:spTree>
    <p:extLst>
      <p:ext uri="{BB962C8B-B14F-4D97-AF65-F5344CB8AC3E}">
        <p14:creationId xmlns:p14="http://schemas.microsoft.com/office/powerpoint/2010/main" val="700088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Organization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패브릭의</a:t>
            </a:r>
            <a:r>
              <a:rPr lang="ko-KR" altLang="en-US" sz="1600" dirty="0" smtClean="0"/>
              <a:t> 분산원장은 각 채널당 하나씩 존재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분산원장은 채널에 소속된 </a:t>
            </a:r>
            <a:r>
              <a:rPr lang="en-US" altLang="ko-KR" sz="1600" dirty="0" smtClean="0"/>
              <a:t>peer </a:t>
            </a:r>
            <a:r>
              <a:rPr lang="ko-KR" altLang="en-US" sz="1600" dirty="0" smtClean="0"/>
              <a:t>간 데이터 공유를 위해서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Peer1</a:t>
            </a:r>
            <a:r>
              <a:rPr lang="ko-KR" altLang="en-US" sz="1600" dirty="0" smtClean="0"/>
              <a:t>은 채널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의 분산원장 하나를 가지고 있다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peer2, peer3, peer6, peer8</a:t>
            </a:r>
            <a:r>
              <a:rPr lang="ko-KR" altLang="en-US" sz="1600" dirty="0" smtClean="0"/>
              <a:t>은 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의 분산원장 하나를 가지고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Peer5</a:t>
            </a:r>
            <a:r>
              <a:rPr lang="ko-KR" altLang="en-US" sz="1600" dirty="0" smtClean="0"/>
              <a:t>는 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과 채널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분산원장을 가지고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나머지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들은 현재 소속된 채널이 없는 상태이므로 분산원장을 소유하고 있지 않다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1839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Organization 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</a:t>
            </a:r>
            <a:r>
              <a:rPr lang="ko-KR" altLang="en-US" sz="1600" dirty="0" smtClean="0"/>
              <a:t> 블록체인에 참여한 조직들은 데이터를 공유하기 위해 채널을 생성해야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모든 </a:t>
            </a:r>
            <a:r>
              <a:rPr lang="en-US" altLang="ko-KR" sz="1600" dirty="0" smtClean="0"/>
              <a:t>Org</a:t>
            </a:r>
            <a:r>
              <a:rPr lang="ko-KR" altLang="en-US" sz="1600" dirty="0" smtClean="0"/>
              <a:t>가 한 대 이상의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를 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에 참여시켜 데이터를 공유할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Or11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Org3</a:t>
            </a:r>
            <a:r>
              <a:rPr lang="ko-KR" altLang="en-US" sz="1600" dirty="0" smtClean="0"/>
              <a:t>만 서로의 데이터를 공유할 수 있는 채널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를 생성할 수도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서로 다른 채널</a:t>
            </a:r>
            <a:r>
              <a:rPr lang="ko-KR" altLang="en-US" sz="1600" dirty="0" smtClean="0"/>
              <a:t>에 있는 </a:t>
            </a:r>
            <a:r>
              <a:rPr lang="en-US" altLang="ko-KR" sz="1600" dirty="0" smtClean="0"/>
              <a:t>peer </a:t>
            </a:r>
            <a:r>
              <a:rPr lang="ko-KR" altLang="en-US" sz="1600" dirty="0" smtClean="0"/>
              <a:t>간에는 서로 다른 </a:t>
            </a:r>
            <a:r>
              <a:rPr lang="ko-KR" altLang="en-US" sz="1600" b="1" dirty="0" smtClean="0"/>
              <a:t>분산원장에 대한 정보를 공유할 수 없다</a:t>
            </a:r>
            <a:r>
              <a:rPr lang="en-US" altLang="ko-KR" sz="16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Peer5</a:t>
            </a:r>
            <a:r>
              <a:rPr lang="ko-KR" altLang="en-US" sz="1600" dirty="0" smtClean="0"/>
              <a:t>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채널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의 분산원장 정보를 채널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에 소속된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에게 공유할 수 없다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분산 애플리케이션은 사용자가 분산원장에 접근하는 방식을  정의하는 프로그램이기 때문에 조직마다 동일하거나 다른 종류의 분산애플리케이션을 가질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92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스마트 </a:t>
            </a:r>
            <a:r>
              <a:rPr lang="ko-KR" altLang="en-US" dirty="0" err="1" smtClean="0"/>
              <a:t>컨트랜트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2"/>
          </a:xfrm>
        </p:spPr>
      </p:pic>
    </p:spTree>
    <p:extLst>
      <p:ext uri="{BB962C8B-B14F-4D97-AF65-F5344CB8AC3E}">
        <p14:creationId xmlns:p14="http://schemas.microsoft.com/office/powerpoint/2010/main" val="648547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Channel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Peer </a:t>
            </a:r>
            <a:r>
              <a:rPr lang="ko-KR" altLang="en-US" sz="1600" dirty="0" smtClean="0"/>
              <a:t>간의 통신은 채널을 통해서만 이루어진다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모든 조직이 채널을 통해 공유할 수도 있고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비즈니스에 맞게 채널을 구성하여 공유할 수도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각 채널마다 </a:t>
            </a:r>
            <a:r>
              <a:rPr lang="ko-KR" altLang="en-US" sz="1600" b="1" dirty="0" smtClean="0"/>
              <a:t>하나씩 분산원장이 존재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채널에 </a:t>
            </a:r>
            <a:r>
              <a:rPr lang="ko-KR" altLang="en-US" sz="1600" b="1" dirty="0" smtClean="0"/>
              <a:t>참여한 조직의 구성원</a:t>
            </a:r>
            <a:r>
              <a:rPr lang="ko-KR" altLang="en-US" sz="1600" dirty="0" smtClean="0"/>
              <a:t>만이 해당 채널의 </a:t>
            </a:r>
            <a:r>
              <a:rPr lang="ko-KR" altLang="en-US" sz="1600" b="1" dirty="0" smtClean="0"/>
              <a:t>분산원장에 접근</a:t>
            </a:r>
            <a:r>
              <a:rPr lang="ko-KR" altLang="en-US" sz="1600" dirty="0" smtClean="0"/>
              <a:t>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퍼블릭</a:t>
            </a:r>
            <a:r>
              <a:rPr lang="ko-KR" altLang="en-US" sz="1600" dirty="0" smtClean="0"/>
              <a:t> 블록체인에서 제공할 수 없었던 </a:t>
            </a:r>
            <a:r>
              <a:rPr lang="ko-KR" altLang="en-US" sz="1600" b="1" dirty="0" smtClean="0"/>
              <a:t>데이터의 기밀성을 채널을 통해 제공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5343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Channel 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00200"/>
            <a:ext cx="6768752" cy="4525963"/>
          </a:xfrm>
        </p:spPr>
      </p:pic>
    </p:spTree>
    <p:extLst>
      <p:ext uri="{BB962C8B-B14F-4D97-AF65-F5344CB8AC3E}">
        <p14:creationId xmlns:p14="http://schemas.microsoft.com/office/powerpoint/2010/main" val="2515945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Channel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채널 생성은 </a:t>
            </a:r>
            <a:r>
              <a:rPr lang="en-US" altLang="ko-KR" sz="1600" b="1" dirty="0" smtClean="0"/>
              <a:t>CSCC</a:t>
            </a:r>
            <a:r>
              <a:rPr lang="ko-KR" altLang="en-US" sz="1600" b="1" dirty="0" smtClean="0"/>
              <a:t>를 호출하여 생성</a:t>
            </a:r>
            <a:r>
              <a:rPr lang="ko-KR" altLang="en-US" sz="1600" dirty="0" smtClean="0"/>
              <a:t>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 생성 시 해당 채널에서 사용될 분산원장의 </a:t>
            </a:r>
            <a:r>
              <a:rPr lang="en-US" altLang="ko-KR" sz="1600" b="1" dirty="0" smtClean="0"/>
              <a:t>genesis block</a:t>
            </a:r>
            <a:r>
              <a:rPr lang="ko-KR" altLang="en-US" sz="1600" b="1" dirty="0" smtClean="0"/>
              <a:t>이 생성</a:t>
            </a:r>
            <a:r>
              <a:rPr lang="ko-KR" altLang="en-US" sz="1600" dirty="0" smtClean="0"/>
              <a:t>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Genesis block</a:t>
            </a:r>
            <a:r>
              <a:rPr lang="ko-KR" altLang="en-US" sz="1600" dirty="0" smtClean="0"/>
              <a:t>에는 </a:t>
            </a:r>
            <a:r>
              <a:rPr lang="ko-KR" altLang="en-US" sz="1600" b="1" dirty="0" smtClean="0"/>
              <a:t>채널의 구성원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채널 정책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각 </a:t>
            </a:r>
            <a:r>
              <a:rPr lang="en-US" altLang="ko-KR" sz="1600" b="1" dirty="0" smtClean="0"/>
              <a:t>peer</a:t>
            </a:r>
            <a:r>
              <a:rPr lang="ko-KR" altLang="en-US" sz="1600" b="1" dirty="0" smtClean="0"/>
              <a:t>의 역할 등</a:t>
            </a:r>
            <a:r>
              <a:rPr lang="ko-KR" altLang="en-US" sz="1600" dirty="0" smtClean="0"/>
              <a:t>과 같은 설정이 포함되어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 정책에 의해 지정된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와 사용자는 해당 채널의 분산원장을 이용해 데이터를 공유할 수 있게 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45676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Ledger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패브릭의</a:t>
            </a:r>
            <a:r>
              <a:rPr lang="ko-KR" altLang="en-US" sz="1600" dirty="0" smtClean="0"/>
              <a:t> 분산원장은 현실세계의 원장을 바탕으로 설계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현재 상태를 나타내는 </a:t>
            </a:r>
            <a:r>
              <a:rPr lang="en-US" altLang="ko-KR" sz="1600" b="1" dirty="0" smtClean="0"/>
              <a:t>World state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원장의 생성 시점부터 현재까지의 사용 기록을 저장하는 </a:t>
            </a:r>
            <a:r>
              <a:rPr lang="ko-KR" altLang="en-US" sz="1600" b="1" dirty="0" smtClean="0"/>
              <a:t>블록체인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두 가지로 구분할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5910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Ledger 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1600200"/>
            <a:ext cx="6840760" cy="4525963"/>
          </a:xfrm>
        </p:spPr>
      </p:pic>
    </p:spTree>
    <p:extLst>
      <p:ext uri="{BB962C8B-B14F-4D97-AF65-F5344CB8AC3E}">
        <p14:creationId xmlns:p14="http://schemas.microsoft.com/office/powerpoint/2010/main" val="35199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World State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World state</a:t>
            </a:r>
            <a:r>
              <a:rPr lang="ko-KR" altLang="en-US" sz="1600" dirty="0" smtClean="0"/>
              <a:t>는 데이터베이스 형태로 블록체인과 분리되어 구축되어 있다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World state</a:t>
            </a:r>
            <a:r>
              <a:rPr lang="ko-KR" altLang="en-US" sz="1600" dirty="0" smtClean="0"/>
              <a:t>에 저장된 데이터는 </a:t>
            </a:r>
            <a:r>
              <a:rPr lang="ko-KR" altLang="en-US" sz="1600" b="1" dirty="0" smtClean="0"/>
              <a:t>합의 과정에 의해 블록체인에 포함되기 전까지 체인코드를 통해 조회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변경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삭제가 가능하다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dirty="0" smtClean="0"/>
              <a:t>합의에 의해 결정된 블록 및 블록체인은 절대 수정할 수 없다</a:t>
            </a:r>
            <a:r>
              <a:rPr lang="en-US" altLang="ko-KR" sz="1600" dirty="0" smtClean="0"/>
              <a:t>.(Non-deterministic, Fork </a:t>
            </a:r>
            <a:r>
              <a:rPr lang="ko-KR" altLang="en-US" sz="1600" dirty="0" smtClean="0"/>
              <a:t>문제 해결</a:t>
            </a:r>
            <a:r>
              <a:rPr lang="en-US" altLang="ko-KR" sz="1600" dirty="0" smtClean="0"/>
              <a:t>).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World state</a:t>
            </a:r>
            <a:r>
              <a:rPr lang="ko-KR" altLang="en-US" sz="1600" dirty="0" smtClean="0"/>
              <a:t>는 데이터의 기록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읽기 등이 빈번하게 발생하기 때문에 </a:t>
            </a:r>
            <a:r>
              <a:rPr lang="ko-KR" altLang="en-US" sz="1600" b="1" dirty="0" smtClean="0"/>
              <a:t>데이터베이스로 구축</a:t>
            </a:r>
            <a:r>
              <a:rPr lang="ko-KR" altLang="en-US" sz="1600" dirty="0" smtClean="0"/>
              <a:t>되어 있습니다</a:t>
            </a:r>
            <a:r>
              <a:rPr lang="en-US" altLang="ko-KR" sz="1600" dirty="0" smtClean="0"/>
              <a:t>.(</a:t>
            </a:r>
            <a:r>
              <a:rPr lang="en-US" altLang="ko-KR" sz="1600" dirty="0" err="1" smtClean="0"/>
              <a:t>LevelDB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CouchDB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지원</a:t>
            </a:r>
            <a:r>
              <a:rPr lang="en-US" altLang="ko-KR" sz="1600" dirty="0" smtClean="0"/>
              <a:t>).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블록체인은 데이터 요청이 거의 없고</a:t>
            </a:r>
            <a:r>
              <a:rPr lang="en-US" altLang="ko-KR" sz="1600" dirty="0" smtClean="0"/>
              <a:t>, append-only </a:t>
            </a:r>
            <a:r>
              <a:rPr lang="ko-KR" altLang="en-US" sz="1600" dirty="0" smtClean="0"/>
              <a:t>방식의 저장이 목적이기 때문에 </a:t>
            </a:r>
            <a:r>
              <a:rPr lang="ko-KR" altLang="en-US" sz="1600" b="1" dirty="0" smtClean="0"/>
              <a:t>파일시스템 형태로 저장</a:t>
            </a:r>
            <a:r>
              <a:rPr lang="ko-KR" altLang="en-US" sz="1600" dirty="0" smtClean="0"/>
              <a:t>되어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7630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9" y="1600200"/>
            <a:ext cx="7015242" cy="4525963"/>
          </a:xfrm>
        </p:spPr>
      </p:pic>
    </p:spTree>
    <p:extLst>
      <p:ext uri="{BB962C8B-B14F-4D97-AF65-F5344CB8AC3E}">
        <p14:creationId xmlns:p14="http://schemas.microsoft.com/office/powerpoint/2010/main" val="1350953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잘못된 데이터가 발견됐을 경우에도 </a:t>
            </a:r>
            <a:r>
              <a:rPr lang="ko-KR" altLang="en-US" sz="1600" b="1" dirty="0" smtClean="0"/>
              <a:t>이미 합의가 완료된 블록의 데이터는 수정할 수 없다</a:t>
            </a:r>
            <a:r>
              <a:rPr lang="en-US" altLang="ko-KR" sz="16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수정을 위해서는 </a:t>
            </a:r>
            <a:r>
              <a:rPr lang="en-US" altLang="ko-KR" sz="1600" dirty="0" smtClean="0"/>
              <a:t>World state</a:t>
            </a:r>
            <a:r>
              <a:rPr lang="ko-KR" altLang="en-US" sz="1600" dirty="0" smtClean="0"/>
              <a:t>에서 데이터를 적절하게 수정하여 값을 올바르게 맞춰 줘야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왼쪽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블록에서 </a:t>
            </a:r>
            <a:r>
              <a:rPr lang="en-US" altLang="ko-KR" sz="1600" dirty="0" smtClean="0"/>
              <a:t>A</a:t>
            </a:r>
            <a:r>
              <a:rPr lang="ko-KR" altLang="en-US" sz="1600" dirty="0" err="1" smtClean="0"/>
              <a:t>마트</a:t>
            </a:r>
            <a:r>
              <a:rPr lang="ko-KR" altLang="en-US" sz="1600" dirty="0" smtClean="0"/>
              <a:t> 결제 대금을 </a:t>
            </a:r>
            <a:r>
              <a:rPr lang="en-US" altLang="ko-KR" sz="1600" dirty="0" smtClean="0"/>
              <a:t>-100</a:t>
            </a:r>
            <a:r>
              <a:rPr lang="ko-KR" altLang="en-US" sz="1600" dirty="0" err="1" smtClean="0"/>
              <a:t>원에서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-10,000</a:t>
            </a:r>
            <a:r>
              <a:rPr lang="ko-KR" altLang="en-US" sz="1600" dirty="0" smtClean="0"/>
              <a:t>원으로 수정해야 한다고 가정해본다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이때 이미 합의가 완료된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번째 블록은 절대 수정할 수 없다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수정을 위해서는 오른쪽의 </a:t>
            </a:r>
            <a:r>
              <a:rPr lang="en-US" altLang="ko-KR" sz="1600" dirty="0" smtClean="0"/>
              <a:t>n+2</a:t>
            </a:r>
            <a:r>
              <a:rPr lang="ko-KR" altLang="en-US" sz="1600" dirty="0" smtClean="0"/>
              <a:t>블록에 </a:t>
            </a:r>
            <a:r>
              <a:rPr lang="en-US" altLang="ko-KR" sz="1600" dirty="0" smtClean="0"/>
              <a:t>-9,900</a:t>
            </a:r>
            <a:r>
              <a:rPr lang="ko-KR" altLang="en-US" sz="1600" dirty="0" smtClean="0"/>
              <a:t>원 트랜잭션을 한 번 더 발생시켜서 값을 맞춰 주는 방법밖에 없다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70123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World state</a:t>
            </a:r>
            <a:r>
              <a:rPr lang="ko-KR" altLang="en-US" sz="1600" dirty="0" smtClean="0"/>
              <a:t>를 데이터베이스로 구축하게 되면 사용자들이 데이터를 저장하고 읽어올 때 다양한 기능을 사용할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패브릭에서는</a:t>
            </a:r>
            <a:r>
              <a:rPr lang="ko-KR" altLang="en-US" sz="1600" dirty="0" smtClean="0"/>
              <a:t> </a:t>
            </a:r>
            <a:r>
              <a:rPr lang="en-US" altLang="ko-KR" sz="1600" b="1" dirty="0" smtClean="0"/>
              <a:t>key-value </a:t>
            </a:r>
            <a:r>
              <a:rPr lang="ko-KR" altLang="en-US" sz="1600" b="1" dirty="0" smtClean="0"/>
              <a:t>저장 방식을 사용하는 </a:t>
            </a:r>
            <a:r>
              <a:rPr lang="en-US" altLang="ko-KR" sz="1600" b="1" dirty="0" err="1" smtClean="0"/>
              <a:t>LevelDB</a:t>
            </a:r>
            <a:r>
              <a:rPr lang="ko-KR" altLang="en-US" sz="1600" dirty="0" smtClean="0"/>
              <a:t>와 </a:t>
            </a:r>
            <a:r>
              <a:rPr lang="en-US" altLang="ko-KR" sz="1600" b="1" dirty="0" smtClean="0"/>
              <a:t>JSON </a:t>
            </a:r>
            <a:r>
              <a:rPr lang="ko-KR" altLang="en-US" sz="1600" b="1" dirty="0" smtClean="0"/>
              <a:t>포맷의 저장 방식을 사용하는 </a:t>
            </a:r>
            <a:r>
              <a:rPr lang="en-US" altLang="ko-KR" sz="1600" b="1" dirty="0" err="1" smtClean="0"/>
              <a:t>CouchDB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중 하나를 선택해서 </a:t>
            </a:r>
            <a:r>
              <a:rPr lang="en-US" altLang="ko-KR" sz="1600" dirty="0" smtClean="0"/>
              <a:t>World state </a:t>
            </a:r>
            <a:r>
              <a:rPr lang="ko-KR" altLang="en-US" sz="1600" dirty="0" smtClean="0"/>
              <a:t>데이터베이스를 구축할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2411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43869"/>
            <a:ext cx="7620000" cy="4238625"/>
          </a:xfrm>
        </p:spPr>
      </p:pic>
    </p:spTree>
    <p:extLst>
      <p:ext uri="{BB962C8B-B14F-4D97-AF65-F5344CB8AC3E}">
        <p14:creationId xmlns:p14="http://schemas.microsoft.com/office/powerpoint/2010/main" val="64918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스마트 </a:t>
            </a:r>
            <a:r>
              <a:rPr lang="ko-KR" altLang="en-US" dirty="0" err="1" smtClean="0"/>
              <a:t>컨트랙트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블로체인</a:t>
            </a:r>
            <a:r>
              <a:rPr lang="ko-KR" altLang="en-US" sz="1600" dirty="0" smtClean="0"/>
              <a:t> 참여자는 스마트 </a:t>
            </a:r>
            <a:r>
              <a:rPr lang="ko-KR" altLang="en-US" sz="1600" dirty="0" err="1" smtClean="0"/>
              <a:t>컨트랙트를</a:t>
            </a:r>
            <a:r>
              <a:rPr lang="ko-KR" altLang="en-US" sz="1600" dirty="0" smtClean="0"/>
              <a:t> 통해서 분산원장에 </a:t>
            </a:r>
            <a:r>
              <a:rPr lang="ko-KR" altLang="en-US" sz="1600" b="1" dirty="0" smtClean="0"/>
              <a:t>정보를 기록하거나 불러올 수 있다</a:t>
            </a:r>
            <a:r>
              <a:rPr lang="en-US" altLang="ko-KR" sz="16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스마트 </a:t>
            </a:r>
            <a:r>
              <a:rPr lang="ko-KR" altLang="en-US" sz="1600" dirty="0" err="1" smtClean="0"/>
              <a:t>컨트랙트를</a:t>
            </a:r>
            <a:r>
              <a:rPr lang="ko-KR" altLang="en-US" sz="1600" dirty="0" smtClean="0"/>
              <a:t> 이용하여 단순히 거래 정보를 읽고 스는 것뿐만 아니라 프로그래밍을 통해 </a:t>
            </a:r>
            <a:r>
              <a:rPr lang="ko-KR" altLang="en-US" sz="1600" b="1" dirty="0" smtClean="0"/>
              <a:t>거래 자동화 등의 다양한 응용프로그램을 만들 수도 있다</a:t>
            </a:r>
            <a:r>
              <a:rPr lang="en-US" altLang="ko-KR" sz="16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예를 들어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그룹 공동 명의의 계좌를 만들어서 특정 인원 수 이상의 서명이 있어야 잔액을 출금할 수 있는 기능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특정 날짜에 월급이 입력되는 기능 등을 스마트 </a:t>
            </a:r>
            <a:r>
              <a:rPr lang="ko-KR" altLang="en-US" sz="1600" dirty="0" err="1" smtClean="0"/>
              <a:t>컨트랙트를</a:t>
            </a:r>
            <a:r>
              <a:rPr lang="ko-KR" altLang="en-US" sz="1600" dirty="0" smtClean="0"/>
              <a:t> 통해 구현할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스마트 </a:t>
            </a:r>
            <a:r>
              <a:rPr lang="ko-KR" altLang="en-US" sz="1600" dirty="0" err="1" smtClean="0"/>
              <a:t>컨트랙트를</a:t>
            </a:r>
            <a:r>
              <a:rPr lang="ko-KR" altLang="en-US" sz="1600" dirty="0" smtClean="0"/>
              <a:t> 좀 더 편리하게 사용하기 위해 개발되는 프로그램을 </a:t>
            </a:r>
            <a:r>
              <a:rPr lang="ko-KR" altLang="en-US" sz="1600" b="1" dirty="0" smtClean="0"/>
              <a:t>분산 애플리케이션</a:t>
            </a:r>
            <a:r>
              <a:rPr lang="ko-KR" altLang="en-US" sz="1600" dirty="0" smtClean="0"/>
              <a:t>이라고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3918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World state </a:t>
            </a:r>
            <a:r>
              <a:rPr lang="ko-KR" altLang="en-US" sz="1600" dirty="0" smtClean="0"/>
              <a:t>데이터베이스의 </a:t>
            </a:r>
            <a:r>
              <a:rPr lang="en-US" altLang="ko-KR" sz="1600" dirty="0" smtClean="0"/>
              <a:t>key-value </a:t>
            </a:r>
            <a:r>
              <a:rPr lang="ko-KR" altLang="en-US" sz="1600" dirty="0" smtClean="0"/>
              <a:t>구조를 보여주고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가 자신의 자동차 등록 정보를 확인하기 위해 </a:t>
            </a:r>
            <a:r>
              <a:rPr lang="en-US" altLang="ko-KR" sz="1600" dirty="0" smtClean="0"/>
              <a:t>key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값에 자신의 이름을 넣어서 가까운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에게 자신의 데이터를 요청한다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수신된 </a:t>
            </a:r>
            <a:r>
              <a:rPr lang="en-US" altLang="ko-KR" sz="1600" dirty="0" smtClean="0"/>
              <a:t>key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값을 바탕으로 자신의 보유한 분산원장의 </a:t>
            </a:r>
            <a:r>
              <a:rPr lang="en-US" altLang="ko-KR" sz="1600" dirty="0" smtClean="0"/>
              <a:t>World state</a:t>
            </a:r>
            <a:r>
              <a:rPr lang="ko-KR" altLang="en-US" sz="1600" dirty="0" smtClean="0"/>
              <a:t>를 참조하여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데이터 값을 반환하게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의 경우처럼 하나의 </a:t>
            </a:r>
            <a:r>
              <a:rPr lang="en-US" altLang="ko-KR" sz="1600" dirty="0" smtClean="0"/>
              <a:t>key </a:t>
            </a:r>
            <a:r>
              <a:rPr lang="ko-KR" altLang="en-US" sz="1600" dirty="0" smtClean="0"/>
              <a:t>값에 좀 더 다양한 데이터를 저장할 수도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처럼 데이터를 읽어오는 것뿐만 아니라 </a:t>
            </a:r>
            <a:r>
              <a:rPr lang="en-US" altLang="ko-KR" sz="1600" dirty="0" smtClean="0"/>
              <a:t>put, delete, get </a:t>
            </a:r>
            <a:r>
              <a:rPr lang="ko-KR" altLang="en-US" sz="1600" dirty="0" smtClean="0"/>
              <a:t>함수 등 다양한 기능을 사용하여 데이터베이스에 접근할 수도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10548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</a:t>
            </a:r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Version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World state</a:t>
            </a:r>
            <a:r>
              <a:rPr lang="ko-KR" altLang="en-US" sz="1600" dirty="0" smtClean="0"/>
              <a:t>가 </a:t>
            </a:r>
            <a:r>
              <a:rPr lang="ko-KR" altLang="en-US" sz="1600" b="1" dirty="0" smtClean="0"/>
              <a:t>업데이트될 때마다 증가</a:t>
            </a:r>
            <a:r>
              <a:rPr lang="ko-KR" altLang="en-US" sz="1600" dirty="0" smtClean="0"/>
              <a:t>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World state</a:t>
            </a:r>
            <a:r>
              <a:rPr lang="ko-KR" altLang="en-US" sz="1600" dirty="0" smtClean="0"/>
              <a:t>에 트랜잭션을 업데이트하기 전 </a:t>
            </a:r>
            <a:r>
              <a:rPr lang="ko-KR" altLang="en-US" sz="1600" b="1" dirty="0" smtClean="0"/>
              <a:t>트랜잭션과 </a:t>
            </a:r>
            <a:r>
              <a:rPr lang="en-US" altLang="ko-KR" sz="1600" b="1" dirty="0" smtClean="0"/>
              <a:t>World state</a:t>
            </a:r>
            <a:r>
              <a:rPr lang="ko-KR" altLang="en-US" sz="1600" b="1" dirty="0" smtClean="0"/>
              <a:t>의 </a:t>
            </a:r>
            <a:r>
              <a:rPr lang="en-US" altLang="ko-KR" sz="1600" b="1" dirty="0" smtClean="0"/>
              <a:t>version </a:t>
            </a:r>
            <a:r>
              <a:rPr lang="ko-KR" altLang="en-US" sz="1600" b="1" dirty="0" smtClean="0"/>
              <a:t>값이 같아야만 해당 트랜잭션의 내용이 업데이트 </a:t>
            </a:r>
            <a:r>
              <a:rPr lang="ko-KR" altLang="en-US" sz="1600" dirty="0" smtClean="0"/>
              <a:t>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트랜잭션의 </a:t>
            </a:r>
            <a:r>
              <a:rPr lang="en-US" altLang="ko-KR" sz="1600" dirty="0" smtClean="0"/>
              <a:t>version </a:t>
            </a:r>
            <a:r>
              <a:rPr lang="ko-KR" altLang="en-US" sz="1600" dirty="0" smtClean="0"/>
              <a:t>값이 </a:t>
            </a:r>
            <a:r>
              <a:rPr lang="en-US" altLang="ko-KR" sz="1600" dirty="0" smtClean="0"/>
              <a:t>World state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version </a:t>
            </a:r>
            <a:r>
              <a:rPr lang="ko-KR" altLang="en-US" sz="1600" dirty="0" smtClean="0"/>
              <a:t>값과 다르다면 해당 트랜잭션에 대한 업데이트가 이루어지지 않는다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0082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블록체인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정해진 용량만큼 혹은 일정 시간 동안 발생한 트랜잭션은 하나의 </a:t>
            </a:r>
            <a:r>
              <a:rPr lang="ko-KR" altLang="en-US" sz="1600" b="1" dirty="0" smtClean="0"/>
              <a:t>블록</a:t>
            </a:r>
            <a:r>
              <a:rPr lang="ko-KR" altLang="en-US" sz="1600" dirty="0" smtClean="0"/>
              <a:t>이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블록체인</a:t>
            </a:r>
            <a:r>
              <a:rPr lang="ko-KR" altLang="en-US" sz="1600" dirty="0" smtClean="0"/>
              <a:t>은 이렇게 생성된 블록들이 합의 과정을 무사히 마친 후 암호학적 기법을 통해 생성된 순서대로 연결되어 저장되는 데이터를 말한다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블록 헤더</a:t>
            </a:r>
            <a:r>
              <a:rPr lang="ko-KR" altLang="en-US" sz="1600" dirty="0" smtClean="0"/>
              <a:t>에는 현재 발생하고 있는 트랜잭션에 대한 </a:t>
            </a:r>
            <a:r>
              <a:rPr lang="ko-KR" altLang="en-US" sz="1600" dirty="0" err="1" smtClean="0"/>
              <a:t>해시값과</a:t>
            </a:r>
            <a:r>
              <a:rPr lang="ko-KR" altLang="en-US" sz="1600" dirty="0" smtClean="0"/>
              <a:t> 이전 단계에서 생성된 블록의 </a:t>
            </a:r>
            <a:r>
              <a:rPr lang="ko-KR" altLang="en-US" sz="1600" dirty="0" err="1" smtClean="0"/>
              <a:t>해시값이</a:t>
            </a:r>
            <a:r>
              <a:rPr lang="ko-KR" altLang="en-US" sz="1600" dirty="0" smtClean="0"/>
              <a:t> 포함되어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블록의 </a:t>
            </a:r>
            <a:r>
              <a:rPr lang="ko-KR" altLang="en-US" sz="1600" dirty="0" err="1" smtClean="0"/>
              <a:t>해시값이</a:t>
            </a:r>
            <a:r>
              <a:rPr lang="ko-KR" altLang="en-US" sz="1600" dirty="0" smtClean="0"/>
              <a:t> 연결된 데이터 구조에서는 블록에 저장된 데이터를 안전하게 보관할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왜냐하면 첫 번째 블록부터 현재까지의 블록 안에 모든 트랜잭션에 대한 기록이 저장되어 있기 때문에 악의적인 </a:t>
            </a:r>
            <a:r>
              <a:rPr lang="ko-KR" altLang="en-US" sz="1600" dirty="0" err="1" smtClean="0"/>
              <a:t>노드가</a:t>
            </a:r>
            <a:r>
              <a:rPr lang="ko-KR" altLang="en-US" sz="1600" dirty="0" smtClean="0"/>
              <a:t> 이전 블록의 값을 변경하려고 시도해도 </a:t>
            </a:r>
            <a:r>
              <a:rPr lang="ko-KR" altLang="en-US" sz="1600" b="1" dirty="0" smtClean="0"/>
              <a:t>올바른 블록을 소유한 </a:t>
            </a:r>
            <a:r>
              <a:rPr lang="en-US" altLang="ko-KR" sz="1600" b="1" dirty="0" smtClean="0"/>
              <a:t>peer</a:t>
            </a:r>
            <a:r>
              <a:rPr lang="ko-KR" altLang="en-US" sz="1600" b="1" dirty="0" smtClean="0"/>
              <a:t>들의 합의 과정에서 저지당하게 된다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0919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블록체인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043906"/>
            <a:ext cx="7067550" cy="3638550"/>
          </a:xfrm>
        </p:spPr>
      </p:pic>
    </p:spTree>
    <p:extLst>
      <p:ext uri="{BB962C8B-B14F-4D97-AF65-F5344CB8AC3E}">
        <p14:creationId xmlns:p14="http://schemas.microsoft.com/office/powerpoint/2010/main" val="22506755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블록체인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그림에서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블록이 암호학적 해시 기법으로 연결되어 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각 블록마다 </a:t>
            </a:r>
            <a:r>
              <a:rPr lang="en-US" altLang="ko-KR" sz="1600" b="1" dirty="0" smtClean="0"/>
              <a:t>Header, Data, Metadata </a:t>
            </a:r>
            <a:r>
              <a:rPr lang="ko-KR" altLang="en-US" sz="1600" b="1" dirty="0" smtClean="0"/>
              <a:t>필드가 존재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50166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블록체인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18378"/>
            <a:ext cx="5544616" cy="1879781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789040"/>
            <a:ext cx="8219256" cy="2337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Block number : 0</a:t>
            </a:r>
            <a:r>
              <a:rPr lang="ko-KR" altLang="en-US" sz="1600" dirty="0" smtClean="0"/>
              <a:t>부터 시작하여 합의 과정에 의해 블록이 생성될 때마다 숫자가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씩 증가하게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Current block hash : </a:t>
            </a:r>
            <a:r>
              <a:rPr lang="ko-KR" altLang="en-US" sz="1600" b="1" dirty="0" smtClean="0"/>
              <a:t>현재 블록</a:t>
            </a:r>
            <a:r>
              <a:rPr lang="ko-KR" altLang="en-US" sz="1600" dirty="0" smtClean="0"/>
              <a:t>에 포함되어 있는 트랜잭션의 </a:t>
            </a:r>
            <a:r>
              <a:rPr lang="ko-KR" altLang="en-US" sz="1600" b="1" dirty="0" err="1" smtClean="0"/>
              <a:t>해시값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Previous block hash : </a:t>
            </a:r>
            <a:r>
              <a:rPr lang="ko-KR" altLang="en-US" sz="1600" b="1" dirty="0" smtClean="0"/>
              <a:t>이전 블록</a:t>
            </a:r>
            <a:r>
              <a:rPr lang="ko-KR" altLang="en-US" sz="1600" dirty="0" smtClean="0"/>
              <a:t>에 대한 </a:t>
            </a:r>
            <a:r>
              <a:rPr lang="ko-KR" altLang="en-US" sz="1600" b="1" dirty="0" err="1" smtClean="0"/>
              <a:t>해시값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9183702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블록체인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718378"/>
            <a:ext cx="6048672" cy="1879781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789040"/>
            <a:ext cx="8219256" cy="2337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Block data</a:t>
            </a:r>
            <a:r>
              <a:rPr lang="ko-KR" altLang="en-US" sz="1600" dirty="0" smtClean="0"/>
              <a:t>에는 해당 블록에 포함된 트랜잭션이 순서대로 저장되어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Block 1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Data 1 </a:t>
            </a:r>
            <a:r>
              <a:rPr lang="ko-KR" altLang="en-US" sz="1600" dirty="0" smtClean="0"/>
              <a:t>필드에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개의 트랜잭션이 저장되어 있고</a:t>
            </a:r>
            <a:r>
              <a:rPr lang="en-US" altLang="ko-KR" sz="1600" dirty="0" smtClean="0"/>
              <a:t>, T3 </a:t>
            </a:r>
            <a:r>
              <a:rPr lang="ko-KR" altLang="en-US" sz="1600" dirty="0" smtClean="0"/>
              <a:t>트랜잭션을 구성하고 있는 각각의 항목을 보여주고 있다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2874474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블록체인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718378"/>
            <a:ext cx="6048672" cy="1879781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789040"/>
            <a:ext cx="8219256" cy="2337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Header : </a:t>
            </a:r>
            <a:r>
              <a:rPr lang="ko-KR" altLang="en-US" sz="1600" dirty="0" smtClean="0"/>
              <a:t>트랜잭션의 </a:t>
            </a:r>
            <a:r>
              <a:rPr lang="en-US" altLang="ko-KR" sz="1600" dirty="0" smtClean="0"/>
              <a:t>version </a:t>
            </a:r>
            <a:r>
              <a:rPr lang="ko-KR" altLang="en-US" sz="1600" dirty="0" smtClean="0"/>
              <a:t>정보와 트랜잭션이 실행되는 체인코드의 이름 등이 명시되어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Signature : </a:t>
            </a:r>
            <a:r>
              <a:rPr lang="ko-KR" altLang="en-US" sz="1600" dirty="0" smtClean="0"/>
              <a:t>트랜잭션 생성자의 </a:t>
            </a:r>
            <a:r>
              <a:rPr lang="en-US" altLang="ko-KR" sz="1600" b="1" dirty="0" smtClean="0"/>
              <a:t>Identity </a:t>
            </a:r>
            <a:r>
              <a:rPr lang="ko-KR" altLang="en-US" sz="1600" b="1" dirty="0" smtClean="0"/>
              <a:t>관련 디지털 인증서 정보</a:t>
            </a:r>
            <a:r>
              <a:rPr lang="ko-KR" altLang="en-US" sz="1600" dirty="0" smtClean="0"/>
              <a:t>가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Proposal : </a:t>
            </a:r>
            <a:r>
              <a:rPr lang="ko-KR" altLang="en-US" sz="1600" dirty="0" smtClean="0"/>
              <a:t>체인코드에 들어가는 </a:t>
            </a:r>
            <a:r>
              <a:rPr lang="ko-KR" altLang="en-US" sz="1600" b="1" dirty="0" smtClean="0"/>
              <a:t>트랜잭션의 </a:t>
            </a:r>
            <a:r>
              <a:rPr lang="ko-KR" altLang="en-US" sz="1600" b="1" dirty="0" err="1" smtClean="0"/>
              <a:t>입력값이</a:t>
            </a:r>
            <a:r>
              <a:rPr lang="ko-KR" altLang="en-US" sz="1600" b="1" dirty="0" smtClean="0"/>
              <a:t> 저장</a:t>
            </a:r>
            <a:r>
              <a:rPr lang="ko-KR" altLang="en-US" sz="1600" dirty="0" smtClean="0"/>
              <a:t>되어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해당 </a:t>
            </a:r>
            <a:r>
              <a:rPr lang="ko-KR" altLang="en-US" sz="1600" dirty="0" err="1" smtClean="0"/>
              <a:t>입력값을</a:t>
            </a:r>
            <a:r>
              <a:rPr lang="ko-KR" altLang="en-US" sz="1600" dirty="0" smtClean="0"/>
              <a:t> 이용해서 체인코드를 실행시킨다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289979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블록체인 </a:t>
            </a:r>
            <a:r>
              <a:rPr lang="en-US" altLang="ko-KR" dirty="0" smtClean="0"/>
              <a:t>7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718378"/>
            <a:ext cx="6048672" cy="1879781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789040"/>
            <a:ext cx="8219256" cy="2337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Response : </a:t>
            </a:r>
            <a:r>
              <a:rPr lang="ko-KR" altLang="en-US" sz="1600" dirty="0" smtClean="0"/>
              <a:t>트랜잭션 처리 </a:t>
            </a:r>
            <a:r>
              <a:rPr lang="ko-KR" altLang="en-US" sz="1600" b="1" dirty="0" smtClean="0"/>
              <a:t>결과값을 </a:t>
            </a:r>
            <a:r>
              <a:rPr lang="en-US" altLang="ko-KR" sz="1600" b="1" dirty="0" smtClean="0"/>
              <a:t>Read/Write set </a:t>
            </a:r>
            <a:r>
              <a:rPr lang="ko-KR" altLang="en-US" sz="1600" b="1" dirty="0" smtClean="0"/>
              <a:t>형태로 반환</a:t>
            </a:r>
            <a:r>
              <a:rPr lang="ko-KR" altLang="en-US" sz="1600" dirty="0" smtClean="0"/>
              <a:t>하는 필드이다</a:t>
            </a:r>
            <a:r>
              <a:rPr lang="en-US" altLang="ko-KR" sz="1600" dirty="0" smtClean="0"/>
              <a:t>.  Read</a:t>
            </a:r>
            <a:r>
              <a:rPr lang="ko-KR" altLang="en-US" sz="1600" dirty="0" smtClean="0"/>
              <a:t>는 트랜잭션의 </a:t>
            </a:r>
            <a:r>
              <a:rPr lang="en-US" altLang="ko-KR" sz="1600" dirty="0" smtClean="0"/>
              <a:t>proposal</a:t>
            </a:r>
            <a:r>
              <a:rPr lang="ko-KR" altLang="en-US" sz="1600" dirty="0" smtClean="0"/>
              <a:t>이 반영되기 전 값이고</a:t>
            </a:r>
            <a:r>
              <a:rPr lang="en-US" altLang="ko-KR" sz="1600" dirty="0" smtClean="0"/>
              <a:t>, write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proposal </a:t>
            </a:r>
            <a:r>
              <a:rPr lang="ko-KR" altLang="en-US" sz="1600" dirty="0" smtClean="0"/>
              <a:t>값이 반영된 후의 값을 의미한다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 값은 추후 최신 블록 검증 과정에 사용된다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Endorsement : </a:t>
            </a:r>
            <a:r>
              <a:rPr lang="ko-KR" altLang="en-US" sz="1600" dirty="0" smtClean="0"/>
              <a:t>트랜잭션을 보증해 준 </a:t>
            </a:r>
            <a:r>
              <a:rPr lang="en-US" altLang="ko-KR" sz="1600" b="1" dirty="0" smtClean="0"/>
              <a:t>peer</a:t>
            </a:r>
            <a:r>
              <a:rPr lang="ko-KR" altLang="en-US" sz="1600" b="1" dirty="0" smtClean="0"/>
              <a:t>의 </a:t>
            </a:r>
            <a:r>
              <a:rPr lang="en-US" altLang="ko-KR" sz="1600" b="1" dirty="0" smtClean="0"/>
              <a:t>Identity </a:t>
            </a:r>
            <a:r>
              <a:rPr lang="ko-KR" altLang="en-US" sz="1600" b="1" dirty="0" smtClean="0"/>
              <a:t>정보가 포함</a:t>
            </a:r>
            <a:r>
              <a:rPr lang="ko-KR" altLang="en-US" sz="1600" dirty="0" smtClean="0"/>
              <a:t>되어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보증 정책에 따라서 </a:t>
            </a:r>
            <a:r>
              <a:rPr lang="en-US" altLang="ko-KR" sz="1600" dirty="0" smtClean="0"/>
              <a:t>Endorsement</a:t>
            </a:r>
            <a:r>
              <a:rPr lang="ko-KR" altLang="en-US" sz="1600" dirty="0" smtClean="0"/>
              <a:t>는 한 개 혹은 여러 개가 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035507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블록체인 </a:t>
            </a:r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718378"/>
            <a:ext cx="6048672" cy="1879781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789040"/>
            <a:ext cx="8219256" cy="2337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/>
              <a:t>Chaincode</a:t>
            </a:r>
            <a:r>
              <a:rPr lang="en-US" altLang="ko-KR" sz="1600" dirty="0" smtClean="0"/>
              <a:t> name : </a:t>
            </a:r>
            <a:r>
              <a:rPr lang="ko-KR" altLang="en-US" sz="1600" dirty="0" smtClean="0"/>
              <a:t>트랜잭션이 실행되는 </a:t>
            </a:r>
            <a:r>
              <a:rPr lang="ko-KR" altLang="en-US" sz="1600" b="1" dirty="0" smtClean="0"/>
              <a:t>체인코드를 구분</a:t>
            </a:r>
            <a:r>
              <a:rPr lang="ko-KR" altLang="en-US" sz="1600" dirty="0" smtClean="0"/>
              <a:t>하는 데 사용된다</a:t>
            </a:r>
            <a:r>
              <a:rPr lang="en-US" altLang="ko-KR" sz="1600" dirty="0" smtClean="0"/>
              <a:t>. Peer</a:t>
            </a:r>
            <a:r>
              <a:rPr lang="ko-KR" altLang="en-US" sz="1600" dirty="0" smtClean="0"/>
              <a:t>가 트랜잭션을 </a:t>
            </a:r>
            <a:r>
              <a:rPr lang="ko-KR" altLang="en-US" sz="1600" dirty="0" err="1" smtClean="0"/>
              <a:t>입력받으면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Chaincode</a:t>
            </a:r>
            <a:r>
              <a:rPr lang="en-US" altLang="ko-KR" sz="1600" dirty="0" smtClean="0"/>
              <a:t> name</a:t>
            </a:r>
            <a:r>
              <a:rPr lang="ko-KR" altLang="en-US" sz="1600" dirty="0" smtClean="0"/>
              <a:t>이 가리키는 체인코드를 실행한다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Metadata</a:t>
            </a:r>
            <a:r>
              <a:rPr lang="ko-KR" altLang="en-US" sz="1600" dirty="0" smtClean="0"/>
              <a:t>에는 블록 생성자의 </a:t>
            </a:r>
            <a:r>
              <a:rPr lang="en-US" altLang="ko-KR" sz="1600" dirty="0" smtClean="0"/>
              <a:t>Identity </a:t>
            </a:r>
            <a:r>
              <a:rPr lang="ko-KR" altLang="en-US" sz="1600" dirty="0" smtClean="0"/>
              <a:t>정보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블록에 포함되어 있는 </a:t>
            </a:r>
            <a:r>
              <a:rPr lang="en-US" altLang="ko-KR" sz="1600" dirty="0" smtClean="0"/>
              <a:t>Transaction </a:t>
            </a:r>
            <a:r>
              <a:rPr lang="ko-KR" altLang="en-US" sz="1600" dirty="0" smtClean="0"/>
              <a:t>보증 여부 등이 포함되어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19429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합의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비트코인과 </a:t>
            </a:r>
            <a:r>
              <a:rPr lang="ko-KR" altLang="en-US" sz="1600" dirty="0" err="1" smtClean="0"/>
              <a:t>이더리움은</a:t>
            </a:r>
            <a:r>
              <a:rPr lang="ko-KR" altLang="en-US" sz="1600" dirty="0" smtClean="0"/>
              <a:t> 블록체인에 참여한 모든 </a:t>
            </a:r>
            <a:r>
              <a:rPr lang="ko-KR" altLang="en-US" sz="1600" dirty="0" err="1" smtClean="0"/>
              <a:t>노드</a:t>
            </a:r>
            <a:r>
              <a:rPr lang="ko-KR" altLang="en-US" sz="1600" dirty="0" smtClean="0"/>
              <a:t> 중 암호화된 퍼즐의 답을 가장 먼저 찾아내는 </a:t>
            </a:r>
            <a:r>
              <a:rPr lang="ko-KR" altLang="en-US" sz="1600" dirty="0" err="1" smtClean="0"/>
              <a:t>노드의</a:t>
            </a:r>
            <a:r>
              <a:rPr lang="ko-KR" altLang="en-US" sz="1600" dirty="0" smtClean="0"/>
              <a:t> 블록을 최신 블록으로 업데이트하는 </a:t>
            </a:r>
            <a:r>
              <a:rPr lang="en-US" altLang="ko-KR" sz="1600" b="1" dirty="0" err="1" smtClean="0"/>
              <a:t>PoW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방식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이오스는</a:t>
            </a:r>
            <a:r>
              <a:rPr lang="ko-KR" altLang="en-US" sz="1600" dirty="0" smtClean="0"/>
              <a:t> 블록체인 참여자가 </a:t>
            </a:r>
            <a:r>
              <a:rPr lang="en-US" altLang="ko-KR" sz="1600" dirty="0" smtClean="0"/>
              <a:t>21</a:t>
            </a:r>
            <a:r>
              <a:rPr lang="ko-KR" altLang="en-US" sz="1600" dirty="0" smtClean="0"/>
              <a:t>명의 블록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선출하여 </a:t>
            </a:r>
            <a:r>
              <a:rPr lang="ko-KR" altLang="en-US" sz="1600" dirty="0" err="1" smtClean="0"/>
              <a:t>선출도니</a:t>
            </a:r>
            <a:r>
              <a:rPr lang="ko-KR" altLang="en-US" sz="1600" dirty="0" smtClean="0"/>
              <a:t> 생성자가 최신 블록을 생성하는 </a:t>
            </a:r>
            <a:r>
              <a:rPr lang="en-US" altLang="ko-KR" sz="1600" b="1" dirty="0" err="1" smtClean="0"/>
              <a:t>DPoS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방식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패브릭은</a:t>
            </a:r>
            <a:r>
              <a:rPr lang="ko-KR" altLang="en-US" sz="1600" dirty="0" smtClean="0"/>
              <a:t> </a:t>
            </a:r>
            <a:r>
              <a:rPr lang="ko-KR" altLang="en-US" sz="1600" b="1" dirty="0" smtClean="0"/>
              <a:t>다른 방식의 합의</a:t>
            </a:r>
            <a:r>
              <a:rPr lang="ko-KR" altLang="en-US" sz="1600" dirty="0" smtClean="0"/>
              <a:t>를 거친다</a:t>
            </a:r>
            <a:r>
              <a:rPr lang="en-US" altLang="ko-KR" sz="1600" dirty="0" smtClean="0"/>
              <a:t>.</a:t>
            </a: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보증 정책 확인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트랜잭션을 정해진 순서에 맞춰 정렬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정렬된 트랜잭션의 유효성 검증 후 최신 블록 업데이트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트랜잭션의 생성부터 새로운 블록 생성까지 모든 과정을 통칭해서 합의 과정이라고 말한다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095358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Gossip 1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00200"/>
            <a:ext cx="6552728" cy="4525963"/>
          </a:xfrm>
        </p:spPr>
      </p:pic>
    </p:spTree>
    <p:extLst>
      <p:ext uri="{BB962C8B-B14F-4D97-AF65-F5344CB8AC3E}">
        <p14:creationId xmlns:p14="http://schemas.microsoft.com/office/powerpoint/2010/main" val="2873664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Gossip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끊임없이 </a:t>
            </a:r>
            <a:r>
              <a:rPr lang="ko-KR" altLang="en-US" sz="1600" dirty="0" err="1" smtClean="0"/>
              <a:t>브로드캐스트</a:t>
            </a:r>
            <a:r>
              <a:rPr lang="ko-KR" altLang="en-US" sz="1600" dirty="0" smtClean="0"/>
              <a:t> 메시지를 생성하여 동일한 채널에 있는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들의 </a:t>
            </a:r>
            <a:r>
              <a:rPr lang="ko-KR" altLang="en-US" sz="1600" b="1" dirty="0" smtClean="0"/>
              <a:t>상태를 확인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Peer</a:t>
            </a:r>
            <a:r>
              <a:rPr lang="ko-KR" altLang="en-US" sz="1600" dirty="0" smtClean="0"/>
              <a:t>가 특정 </a:t>
            </a:r>
            <a:r>
              <a:rPr lang="ko-KR" altLang="en-US" sz="1600" dirty="0" err="1" smtClean="0"/>
              <a:t>시간동안</a:t>
            </a:r>
            <a:r>
              <a:rPr lang="ko-KR" altLang="en-US" sz="1600" dirty="0" smtClean="0"/>
              <a:t> 응답하지 못한다면 </a:t>
            </a:r>
            <a:r>
              <a:rPr lang="ko-KR" altLang="en-US" sz="1600" dirty="0" err="1" smtClean="0"/>
              <a:t>브로드캐스트</a:t>
            </a:r>
            <a:r>
              <a:rPr lang="ko-KR" altLang="en-US" sz="1600" dirty="0" smtClean="0"/>
              <a:t> 메시지에 응답하지 못한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에 문제가 발생한 것으로 간주하고 해당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</a:t>
            </a:r>
            <a:r>
              <a:rPr lang="ko-KR" altLang="en-US" sz="1600" b="1" dirty="0" smtClean="0"/>
              <a:t>네트워크에서 오프라인 상태로 인식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38489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Gossip 3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32" y="1600200"/>
            <a:ext cx="5212135" cy="4525963"/>
          </a:xfrm>
        </p:spPr>
      </p:pic>
    </p:spTree>
    <p:extLst>
      <p:ext uri="{BB962C8B-B14F-4D97-AF65-F5344CB8AC3E}">
        <p14:creationId xmlns:p14="http://schemas.microsoft.com/office/powerpoint/2010/main" val="2517030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Gossip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Gossip </a:t>
            </a:r>
            <a:r>
              <a:rPr lang="ko-KR" altLang="en-US" sz="1600" dirty="0" smtClean="0"/>
              <a:t>프로토콜을 통해 같은 채널 내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들을 </a:t>
            </a:r>
            <a:r>
              <a:rPr lang="ko-KR" altLang="en-US" sz="1600" b="1" dirty="0" err="1" smtClean="0"/>
              <a:t>랜덤하게</a:t>
            </a:r>
            <a:r>
              <a:rPr lang="ko-KR" altLang="en-US" sz="1600" b="1" dirty="0" smtClean="0"/>
              <a:t> 선택하여 분산원장을 전송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Gossip </a:t>
            </a:r>
            <a:r>
              <a:rPr lang="ko-KR" altLang="en-US" sz="1600" dirty="0" smtClean="0"/>
              <a:t>프로토콜을 통해 분산원장을 수신한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자신의 분산원장과 비교하여 업데이트된 </a:t>
            </a:r>
            <a:r>
              <a:rPr lang="ko-KR" altLang="en-US" sz="1600" b="1" dirty="0" smtClean="0"/>
              <a:t>최신 정보가 있으면 자신의 분산원장에 해당 내용을 업데이트한다</a:t>
            </a:r>
            <a:r>
              <a:rPr lang="en-US" altLang="ko-KR" sz="1600" b="1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324204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Gossip 5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44824"/>
            <a:ext cx="6624736" cy="3960440"/>
          </a:xfrm>
        </p:spPr>
      </p:pic>
    </p:spTree>
    <p:extLst>
      <p:ext uri="{BB962C8B-B14F-4D97-AF65-F5344CB8AC3E}">
        <p14:creationId xmlns:p14="http://schemas.microsoft.com/office/powerpoint/2010/main" val="251967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Gossip 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각 조직의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로부터 분산원장을 업데이트할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조직의 모든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가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에게 분산원장을 요청하면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가 과부화될 가능성이 높아지게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각 조직에서는 모든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가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와 통신하는 대신 </a:t>
            </a:r>
            <a:r>
              <a:rPr lang="en-US" altLang="ko-KR" sz="1600" b="1" dirty="0" smtClean="0"/>
              <a:t>Leader peer</a:t>
            </a:r>
            <a:r>
              <a:rPr lang="ko-KR" altLang="en-US" sz="1600" b="1" dirty="0" smtClean="0"/>
              <a:t>를 대표로 선출하여 </a:t>
            </a:r>
            <a:r>
              <a:rPr lang="en-US" altLang="ko-KR" sz="1600" b="1" dirty="0" err="1" smtClean="0"/>
              <a:t>orderer</a:t>
            </a:r>
            <a:r>
              <a:rPr lang="ko-KR" altLang="en-US" sz="1600" b="1" dirty="0" smtClean="0"/>
              <a:t>와 통신</a:t>
            </a:r>
            <a:r>
              <a:rPr lang="ko-KR" altLang="en-US" sz="1600" dirty="0" smtClean="0"/>
              <a:t>을 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는 수동 혹은 자동으로 선출될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수동으로 </a:t>
            </a: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를 선출하게 되면 한 대 이상의 </a:t>
            </a: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를 설정할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에 과부하가 걸리지 않도록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그리고 조직당 </a:t>
            </a: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가 한 대 이상은 살아있도록 시스템 관리자가 수동으로 관리해야만 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4413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Gossip 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자동으로 </a:t>
            </a: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를 선출할 경우 각 조직당 한대의 </a:t>
            </a: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가 선출된다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선출된 </a:t>
            </a: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는 같은 조직의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에게 </a:t>
            </a:r>
            <a:r>
              <a:rPr lang="en-US" altLang="ko-KR" sz="1600" b="1" dirty="0" smtClean="0"/>
              <a:t>Heartbeat </a:t>
            </a:r>
            <a:r>
              <a:rPr lang="ko-KR" altLang="en-US" sz="1600" b="1" dirty="0" smtClean="0"/>
              <a:t>메시지</a:t>
            </a:r>
            <a:r>
              <a:rPr lang="ko-KR" altLang="en-US" sz="1600" dirty="0" smtClean="0"/>
              <a:t>를 주기적으로 보내어 자신이 살아있음을 증명한다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하나 이상의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가 특정 시간 동안 </a:t>
            </a:r>
            <a:r>
              <a:rPr lang="en-US" altLang="ko-KR" sz="1600" dirty="0" smtClean="0"/>
              <a:t>heartbeat </a:t>
            </a:r>
            <a:r>
              <a:rPr lang="ko-KR" altLang="en-US" sz="1600" dirty="0" smtClean="0"/>
              <a:t>메시지를 수신하지 못한다면 새로운 </a:t>
            </a: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를 선출하게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네트워크 장애가 발생하여 조직 내 네트워크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 이상으로 나눠지는 경우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대 이상의 </a:t>
            </a: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가 존재할 수도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이러한 경우 단절된 네트워크가 다시 복구되면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대 이상의 </a:t>
            </a: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중 하나만이 </a:t>
            </a:r>
            <a:r>
              <a:rPr lang="en-US" altLang="ko-KR" sz="1600" dirty="0" smtClean="0"/>
              <a:t>Leader peer </a:t>
            </a:r>
            <a:r>
              <a:rPr lang="ko-KR" altLang="en-US" sz="1600" dirty="0" smtClean="0"/>
              <a:t>역할을 수행하게 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972547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Gossip 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Leader peer</a:t>
            </a:r>
            <a:r>
              <a:rPr lang="ko-KR" altLang="en-US" sz="1600" dirty="0" smtClean="0"/>
              <a:t>뿐만 아니라 모든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는 자신의 시스템 상태를 알리기 위해 </a:t>
            </a:r>
            <a:r>
              <a:rPr lang="en-US" altLang="ko-KR" sz="1600" dirty="0" smtClean="0"/>
              <a:t>heartbeat </a:t>
            </a:r>
            <a:r>
              <a:rPr lang="ko-KR" altLang="en-US" sz="1600" dirty="0" smtClean="0"/>
              <a:t>메시지를 </a:t>
            </a:r>
            <a:r>
              <a:rPr lang="ko-KR" altLang="en-US" sz="1600" dirty="0" err="1" smtClean="0"/>
              <a:t>브로드캐스트한다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같은 채널에 소속된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들 중 특정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로부터 일정 시간 동안 </a:t>
            </a:r>
            <a:r>
              <a:rPr lang="en-US" altLang="ko-KR" sz="1600" dirty="0" smtClean="0"/>
              <a:t>heartbeat </a:t>
            </a:r>
            <a:r>
              <a:rPr lang="ko-KR" altLang="en-US" sz="1600" dirty="0" smtClean="0"/>
              <a:t>메시지가 수신되지 않으면 채널 </a:t>
            </a:r>
            <a:r>
              <a:rPr lang="ko-KR" altLang="en-US" sz="1600" dirty="0" err="1" smtClean="0"/>
              <a:t>맴버십에서</a:t>
            </a:r>
            <a:r>
              <a:rPr lang="ko-KR" altLang="en-US" sz="1600" dirty="0" smtClean="0"/>
              <a:t> 제외되게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Gossip </a:t>
            </a:r>
            <a:r>
              <a:rPr lang="ko-KR" altLang="en-US" sz="1600" dirty="0" smtClean="0"/>
              <a:t>프로토콜의 분산원장 공유나 </a:t>
            </a:r>
            <a:r>
              <a:rPr lang="en-US" altLang="ko-KR" sz="1600" dirty="0" smtClean="0"/>
              <a:t>heartbeat </a:t>
            </a:r>
            <a:r>
              <a:rPr lang="ko-KR" altLang="en-US" sz="1600" dirty="0" smtClean="0"/>
              <a:t>메시지 전송은 모두 </a:t>
            </a:r>
            <a:r>
              <a:rPr lang="ko-KR" altLang="en-US" sz="1600" b="1" dirty="0" smtClean="0"/>
              <a:t>같은 채널</a:t>
            </a:r>
            <a:r>
              <a:rPr lang="ko-KR" altLang="en-US" sz="1600" dirty="0" smtClean="0"/>
              <a:t>에서만 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49985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Identity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네트워크 </a:t>
            </a:r>
            <a:r>
              <a:rPr lang="ko-KR" altLang="en-US" sz="1600" dirty="0" err="1" smtClean="0"/>
              <a:t>노드들의</a:t>
            </a:r>
            <a:r>
              <a:rPr lang="ko-KR" altLang="en-US" sz="1600" dirty="0" smtClean="0"/>
              <a:t> 신원을 확인하기 위해 </a:t>
            </a:r>
            <a:r>
              <a:rPr lang="en-US" altLang="ko-KR" sz="1600" b="1" dirty="0" smtClean="0"/>
              <a:t>PKI </a:t>
            </a:r>
            <a:r>
              <a:rPr lang="ko-KR" altLang="en-US" sz="1600" b="1" dirty="0" smtClean="0"/>
              <a:t>기반의 디지털 인증서</a:t>
            </a:r>
            <a:r>
              <a:rPr lang="ko-KR" altLang="en-US" sz="1600" dirty="0" smtClean="0"/>
              <a:t>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PKI </a:t>
            </a:r>
            <a:r>
              <a:rPr lang="ko-KR" altLang="en-US" sz="1600" dirty="0" smtClean="0"/>
              <a:t>기반 </a:t>
            </a:r>
            <a:r>
              <a:rPr lang="en-US" altLang="ko-KR" sz="1600" dirty="0" smtClean="0"/>
              <a:t>peer</a:t>
            </a:r>
            <a:r>
              <a:rPr lang="ko-KR" altLang="en-US" sz="1600" dirty="0" smtClean="0"/>
              <a:t>를 위한 디지털 인증서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orderer</a:t>
            </a:r>
            <a:r>
              <a:rPr lang="ko-KR" altLang="en-US" sz="1600" dirty="0" smtClean="0"/>
              <a:t>를 위한 디지털 인증서</a:t>
            </a:r>
            <a:r>
              <a:rPr lang="en-US" altLang="ko-KR" sz="1600" dirty="0" smtClean="0"/>
              <a:t>, client</a:t>
            </a:r>
            <a:r>
              <a:rPr lang="ko-KR" altLang="en-US" sz="1600" dirty="0" smtClean="0"/>
              <a:t>를 위한 디지털 인증서를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패브릭에서</a:t>
            </a:r>
            <a:r>
              <a:rPr lang="ko-KR" altLang="en-US" sz="1600" dirty="0" smtClean="0"/>
              <a:t> 제공하는 </a:t>
            </a:r>
            <a:r>
              <a:rPr lang="en-US" altLang="ko-KR" sz="1600" b="1" dirty="0" err="1" smtClean="0"/>
              <a:t>crytogen</a:t>
            </a:r>
            <a:r>
              <a:rPr lang="ko-KR" altLang="en-US" sz="1600" b="1" dirty="0" smtClean="0"/>
              <a:t>과 </a:t>
            </a:r>
            <a:r>
              <a:rPr lang="en-US" altLang="ko-KR" sz="1600" b="1" dirty="0" smtClean="0"/>
              <a:t>Fabric-CA </a:t>
            </a:r>
            <a:r>
              <a:rPr lang="ko-KR" altLang="en-US" sz="1600" b="1" dirty="0" smtClean="0"/>
              <a:t>등을 이용하여 생성</a:t>
            </a:r>
            <a:r>
              <a:rPr lang="ko-KR" altLang="en-US" sz="1600" dirty="0" smtClean="0"/>
              <a:t>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넓은 의미의 </a:t>
            </a:r>
            <a:r>
              <a:rPr lang="en-US" altLang="ko-KR" sz="1600" b="1" dirty="0" smtClean="0"/>
              <a:t>PKI</a:t>
            </a:r>
            <a:r>
              <a:rPr lang="ko-KR" altLang="en-US" sz="1600" dirty="0" smtClean="0"/>
              <a:t>는 디지털 인증서를 안전하게 </a:t>
            </a:r>
            <a:r>
              <a:rPr lang="ko-KR" altLang="en-US" sz="1600" b="1" dirty="0" smtClean="0"/>
              <a:t>제공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생성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관리</a:t>
            </a:r>
            <a:r>
              <a:rPr lang="ko-KR" altLang="en-US" sz="1600" dirty="0" smtClean="0"/>
              <a:t>하는 기술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PKI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라고 불리는 네트워크 </a:t>
            </a:r>
            <a:r>
              <a:rPr lang="ko-KR" altLang="en-US" sz="1600" dirty="0" err="1" smtClean="0"/>
              <a:t>노드에</a:t>
            </a:r>
            <a:r>
              <a:rPr lang="ko-KR" altLang="en-US" sz="1600" dirty="0" err="1"/>
              <a:t>게</a:t>
            </a:r>
            <a:r>
              <a:rPr lang="ko-KR" altLang="en-US" sz="1600" dirty="0" smtClean="0"/>
              <a:t> 관리된다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/>
              <a:t>CA</a:t>
            </a:r>
            <a:r>
              <a:rPr lang="ko-KR" altLang="en-US" sz="1600" dirty="0" smtClean="0"/>
              <a:t>는 디지털 인증서를 필요한 사용자에게 </a:t>
            </a:r>
            <a:r>
              <a:rPr lang="ko-KR" altLang="en-US" sz="1600" b="1" dirty="0" smtClean="0"/>
              <a:t>발급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저장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삭제</a:t>
            </a:r>
            <a:r>
              <a:rPr lang="ko-KR" altLang="en-US" sz="1600" dirty="0" smtClean="0"/>
              <a:t>해 주는 역할을 수행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PKI</a:t>
            </a:r>
            <a:r>
              <a:rPr lang="ko-KR" altLang="en-US" sz="1600" dirty="0" smtClean="0"/>
              <a:t>의 핵심 요소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디지털 인증서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공개키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비밀키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CA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Certificate Revocation List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169370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디지털 인증서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PKI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X.509 </a:t>
            </a:r>
            <a:r>
              <a:rPr lang="ko-KR" altLang="en-US" sz="1600" dirty="0" smtClean="0"/>
              <a:t>디지털 인증서를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X.509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ITU-T</a:t>
            </a:r>
            <a:r>
              <a:rPr lang="ko-KR" altLang="en-US" sz="1600" dirty="0" smtClean="0"/>
              <a:t>에서 정의한 디지털 인증서 생성 관련 국제 표준을 의미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X.509</a:t>
            </a:r>
            <a:r>
              <a:rPr lang="ko-KR" altLang="en-US" sz="1600" dirty="0" smtClean="0"/>
              <a:t>를 사용하는 네트워크 </a:t>
            </a:r>
            <a:r>
              <a:rPr lang="ko-KR" altLang="en-US" sz="1600" dirty="0" err="1" smtClean="0"/>
              <a:t>노드들은</a:t>
            </a:r>
            <a:r>
              <a:rPr lang="ko-KR" altLang="en-US" sz="1600" dirty="0" smtClean="0"/>
              <a:t> 전세계적으로 약속된 </a:t>
            </a:r>
            <a:r>
              <a:rPr lang="en-US" altLang="ko-KR" sz="1600" dirty="0" smtClean="0"/>
              <a:t>X.509 </a:t>
            </a:r>
            <a:r>
              <a:rPr lang="ko-KR" altLang="en-US" sz="1600" dirty="0" smtClean="0"/>
              <a:t>국제 표준을 방식으로 디지털 </a:t>
            </a:r>
            <a:r>
              <a:rPr lang="en-US" altLang="ko-KR" sz="1600" dirty="0" smtClean="0"/>
              <a:t>ID</a:t>
            </a:r>
            <a:r>
              <a:rPr lang="ko-KR" altLang="en-US" sz="1600" dirty="0" smtClean="0"/>
              <a:t>를 생성하여 서로의 신원을 증명할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X.509</a:t>
            </a:r>
            <a:r>
              <a:rPr lang="ko-KR" altLang="en-US" sz="1600" dirty="0" smtClean="0"/>
              <a:t>가 아닌 다른 방식이면 </a:t>
            </a:r>
            <a:r>
              <a:rPr lang="en-US" altLang="ko-KR" sz="1600" dirty="0" smtClean="0"/>
              <a:t>X.509</a:t>
            </a:r>
            <a:r>
              <a:rPr lang="ko-KR" altLang="en-US" sz="1600" dirty="0" smtClean="0"/>
              <a:t>를 사용하는 </a:t>
            </a:r>
            <a:r>
              <a:rPr lang="ko-KR" altLang="en-US" sz="1600" dirty="0" err="1" smtClean="0"/>
              <a:t>노드들은</a:t>
            </a:r>
            <a:r>
              <a:rPr lang="ko-KR" altLang="en-US" sz="1600" dirty="0" smtClean="0"/>
              <a:t> 신원을 확인할 수 없다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6535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Hyperledger</a:t>
            </a:r>
            <a:r>
              <a:rPr lang="en-US" altLang="ko-KR" dirty="0" smtClean="0"/>
              <a:t> Fabric </a:t>
            </a:r>
            <a:r>
              <a:rPr lang="ko-KR" altLang="en-US" dirty="0" smtClean="0"/>
              <a:t>개요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IBM</a:t>
            </a:r>
            <a:r>
              <a:rPr lang="ko-KR" altLang="en-US" sz="1600" dirty="0" smtClean="0"/>
              <a:t>이 제공한 </a:t>
            </a:r>
            <a:r>
              <a:rPr lang="en-US" altLang="ko-KR" sz="1600" dirty="0" smtClean="0"/>
              <a:t>44,000</a:t>
            </a:r>
            <a:r>
              <a:rPr lang="ko-KR" altLang="en-US" sz="1600" dirty="0" smtClean="0"/>
              <a:t>여 줄의 코드를 바탕으로 현재 약 </a:t>
            </a:r>
            <a:r>
              <a:rPr lang="en-US" altLang="ko-KR" sz="1600" dirty="0" smtClean="0"/>
              <a:t>30</a:t>
            </a:r>
            <a:r>
              <a:rPr lang="ko-KR" altLang="en-US" sz="1600" dirty="0" smtClean="0"/>
              <a:t>여 개의 조직에서 개발에 참여 하고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허가형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프라이빗</a:t>
            </a:r>
            <a:r>
              <a:rPr lang="ko-KR" altLang="en-US" sz="1600" dirty="0" smtClean="0"/>
              <a:t> 블록체인 형태로 개발되었으며</a:t>
            </a:r>
            <a:r>
              <a:rPr lang="en-US" altLang="ko-KR" sz="1600" dirty="0" smtClean="0"/>
              <a:t>, </a:t>
            </a:r>
            <a:r>
              <a:rPr lang="en-US" altLang="ko-KR" sz="1600" b="1" dirty="0" smtClean="0"/>
              <a:t>MSP</a:t>
            </a:r>
            <a:r>
              <a:rPr lang="ko-KR" altLang="en-US" sz="1600" dirty="0" smtClean="0"/>
              <a:t>라는 인증 관리 시스템에 등록된 사용자만이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</a:t>
            </a:r>
            <a:r>
              <a:rPr lang="ko-KR" altLang="en-US" sz="1600" dirty="0" smtClean="0"/>
              <a:t> 블록체인에 참여할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</a:t>
            </a:r>
            <a:r>
              <a:rPr lang="ko-KR" altLang="en-US" sz="1600" dirty="0" smtClean="0"/>
              <a:t> 참여자들은 비즈니스 목적에 알맞은 형태로 블록체인 플랫폼을 구축할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채널이라는 개념을 도입해서 블록체인 참여자들 간의 프라이버시를 강화하였다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0730465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디지털 인증서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643856"/>
            <a:ext cx="7810500" cy="4438650"/>
          </a:xfrm>
        </p:spPr>
      </p:pic>
    </p:spTree>
    <p:extLst>
      <p:ext uri="{BB962C8B-B14F-4D97-AF65-F5344CB8AC3E}">
        <p14:creationId xmlns:p14="http://schemas.microsoft.com/office/powerpoint/2010/main" val="1113437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디지털 인증서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Certificate Format Version : X.509 </a:t>
            </a:r>
            <a:r>
              <a:rPr lang="ko-KR" altLang="en-US" sz="1600" dirty="0" smtClean="0"/>
              <a:t>인증서의</a:t>
            </a:r>
            <a:r>
              <a:rPr lang="en-US" altLang="ko-KR" sz="1600" dirty="0" smtClean="0"/>
              <a:t> version </a:t>
            </a:r>
            <a:r>
              <a:rPr lang="ko-KR" altLang="en-US" sz="1600" dirty="0" smtClean="0"/>
              <a:t>정보를 나타낸다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Certificate Serial Number : </a:t>
            </a:r>
            <a:r>
              <a:rPr lang="ko-KR" altLang="en-US" sz="1600" dirty="0" smtClean="0"/>
              <a:t>각각의 인증서를 구분하는 고유의 시리얼 번호이며 최대 </a:t>
            </a:r>
            <a:r>
              <a:rPr lang="en-US" altLang="ko-KR" sz="1600" dirty="0" smtClean="0"/>
              <a:t>20octet</a:t>
            </a:r>
            <a:r>
              <a:rPr lang="ko-KR" altLang="en-US" sz="1600" dirty="0" smtClean="0"/>
              <a:t>을 사용하여 시리얼 번호를 나타낼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Signature Algorithm </a:t>
            </a:r>
            <a:r>
              <a:rPr lang="en-US" altLang="ko-KR" sz="1600" dirty="0" err="1" smtClean="0"/>
              <a:t>Identifer</a:t>
            </a:r>
            <a:r>
              <a:rPr lang="en-US" altLang="ko-KR" sz="1600" dirty="0" smtClean="0"/>
              <a:t> for CA : </a:t>
            </a:r>
            <a:r>
              <a:rPr lang="ko-KR" altLang="en-US" sz="1600" dirty="0" smtClean="0"/>
              <a:t>인증서의 위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변조를 방지하기 위해 사용되는 암호화 알고리즘을 표시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Issuer Name : </a:t>
            </a:r>
            <a:r>
              <a:rPr lang="ko-KR" altLang="en-US" sz="1600" dirty="0" smtClean="0"/>
              <a:t>인증서를 발급한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의 정보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Validity Period : </a:t>
            </a:r>
            <a:r>
              <a:rPr lang="ko-KR" altLang="en-US" sz="1600" dirty="0" smtClean="0"/>
              <a:t>인증서의 유효기간의 시작일과 만료일이 표시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Subject Name : </a:t>
            </a:r>
            <a:r>
              <a:rPr lang="ko-KR" altLang="en-US" sz="1600" dirty="0" smtClean="0"/>
              <a:t>인증서 사용자의 정보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Subject Public Key Information : </a:t>
            </a:r>
            <a:r>
              <a:rPr lang="ko-KR" altLang="en-US" sz="1600" dirty="0" smtClean="0"/>
              <a:t>인증서 사용자의 공개키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Extension(s) : </a:t>
            </a:r>
            <a:r>
              <a:rPr lang="ko-KR" altLang="en-US" sz="1600" dirty="0" smtClean="0"/>
              <a:t>인증서의 추가적인 정보와 정책에 관한 내용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CA Signature : CA</a:t>
            </a:r>
            <a:r>
              <a:rPr lang="ko-KR" altLang="en-US" sz="1600" dirty="0" smtClean="0"/>
              <a:t>의 디지털 인증서 정보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480017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공개키와</a:t>
            </a:r>
            <a:r>
              <a:rPr lang="ko-KR" altLang="en-US" dirty="0" smtClean="0"/>
              <a:t> 비밀키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무경성을</a:t>
            </a:r>
            <a:r>
              <a:rPr lang="ko-KR" altLang="en-US" sz="1600" dirty="0" smtClean="0"/>
              <a:t> 증명하기 위해 가장 기본이 되는 것이 바로 신원 인증과 데이터 암호화이다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두 가지 조건을 만족시키지 위해 </a:t>
            </a:r>
            <a:r>
              <a:rPr lang="ko-KR" altLang="en-US" sz="1600" dirty="0" err="1" smtClean="0"/>
              <a:t>공개키와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비밀키를</a:t>
            </a:r>
            <a:r>
              <a:rPr lang="ko-KR" altLang="en-US" sz="1600" dirty="0" smtClean="0"/>
              <a:t> 사용한다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367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공개키와</a:t>
            </a:r>
            <a:r>
              <a:rPr lang="ko-KR" altLang="en-US" dirty="0" smtClean="0"/>
              <a:t> 비밀키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6" y="1600200"/>
            <a:ext cx="7344328" cy="4525963"/>
          </a:xfrm>
        </p:spPr>
      </p:pic>
    </p:spTree>
    <p:extLst>
      <p:ext uri="{BB962C8B-B14F-4D97-AF65-F5344CB8AC3E}">
        <p14:creationId xmlns:p14="http://schemas.microsoft.com/office/powerpoint/2010/main" val="20610849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공개키와</a:t>
            </a:r>
            <a:r>
              <a:rPr lang="ko-KR" altLang="en-US" dirty="0" smtClean="0"/>
              <a:t> 비밀키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공개키와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비밀키를</a:t>
            </a:r>
            <a:r>
              <a:rPr lang="ko-KR" altLang="en-US" sz="1600" dirty="0" smtClean="0"/>
              <a:t> 이용한 신원 인증 방식의 그림이다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는 자신의 </a:t>
            </a:r>
            <a:r>
              <a:rPr lang="ko-KR" altLang="en-US" sz="1600" dirty="0" err="1" smtClean="0"/>
              <a:t>비밀키를</a:t>
            </a:r>
            <a:r>
              <a:rPr lang="ko-KR" altLang="en-US" sz="1600" dirty="0" smtClean="0"/>
              <a:t> 이용해 전송할 데이터를 암호화한 후 암호화된 파일을 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에게 전송한다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비밀키는 외부로 절대로 유출해서는 안 되는 키이고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공개키는 통신을 원하는 상대방에게 사전에 미리 전달하는 키이다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비밀키로 암호화된 데이터는 오직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공개키를</a:t>
            </a:r>
            <a:r>
              <a:rPr lang="ko-KR" altLang="en-US" sz="1600" dirty="0" smtClean="0"/>
              <a:t> 이용해서만 </a:t>
            </a:r>
            <a:r>
              <a:rPr lang="ko-KR" altLang="en-US" sz="1600" dirty="0" err="1" smtClean="0"/>
              <a:t>복호화할</a:t>
            </a:r>
            <a:r>
              <a:rPr lang="ko-KR" altLang="en-US" sz="1600" dirty="0" smtClean="0"/>
              <a:t>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공개키는 오직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비밀키로 암호화된 데이터만 </a:t>
            </a:r>
            <a:r>
              <a:rPr lang="ko-KR" altLang="en-US" sz="1600" dirty="0" err="1" smtClean="0"/>
              <a:t>복호화할</a:t>
            </a:r>
            <a:r>
              <a:rPr lang="ko-KR" altLang="en-US" sz="1600" dirty="0" smtClean="0"/>
              <a:t>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가 수신한 데이터가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공개키로 </a:t>
            </a:r>
            <a:r>
              <a:rPr lang="ko-KR" altLang="en-US" sz="1600" dirty="0" err="1" smtClean="0"/>
              <a:t>복호화되지</a:t>
            </a:r>
            <a:r>
              <a:rPr lang="ko-KR" altLang="en-US" sz="1600" dirty="0" smtClean="0"/>
              <a:t> 않는다면 해당 데이터는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가 보낸 것이 아니게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6897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공개키와</a:t>
            </a:r>
            <a:r>
              <a:rPr lang="ko-KR" altLang="en-US" dirty="0" smtClean="0"/>
              <a:t> 비밀키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는 사전에 획득한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공개키를</a:t>
            </a:r>
            <a:r>
              <a:rPr lang="ko-KR" altLang="en-US" sz="1600" dirty="0" smtClean="0"/>
              <a:t> 이용해 암호화된 데이터를 </a:t>
            </a:r>
            <a:r>
              <a:rPr lang="ko-KR" altLang="en-US" sz="1600" dirty="0" err="1" smtClean="0"/>
              <a:t>복호화</a:t>
            </a:r>
            <a:r>
              <a:rPr lang="ko-KR" altLang="en-US" sz="1600" dirty="0" smtClean="0"/>
              <a:t> 한 후 데이터 복호화가 정상적으로 수행된다면 해당 데이터는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가 보냈다는 것을 확신할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55355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공개키와</a:t>
            </a:r>
            <a:r>
              <a:rPr lang="ko-KR" altLang="en-US" dirty="0" smtClean="0"/>
              <a:t> 비밀키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1815306"/>
            <a:ext cx="7496175" cy="4095750"/>
          </a:xfrm>
        </p:spPr>
      </p:pic>
    </p:spTree>
    <p:extLst>
      <p:ext uri="{BB962C8B-B14F-4D97-AF65-F5344CB8AC3E}">
        <p14:creationId xmlns:p14="http://schemas.microsoft.com/office/powerpoint/2010/main" val="7988847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공개키와</a:t>
            </a:r>
            <a:r>
              <a:rPr lang="ko-KR" altLang="en-US" dirty="0" smtClean="0"/>
              <a:t> 비밀키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공개키와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비밀키를</a:t>
            </a:r>
            <a:r>
              <a:rPr lang="ko-KR" altLang="en-US" sz="1600" dirty="0" smtClean="0"/>
              <a:t> 이용하여 데이터를 암호화하는 방식을 보여준다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가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에게 데이터를 암호화해서 전송한다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가 오직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만 볼 수 있는 데이터 파일을 전송한다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는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공개키를</a:t>
            </a:r>
            <a:r>
              <a:rPr lang="ko-KR" altLang="en-US" sz="1600" dirty="0" smtClean="0"/>
              <a:t> 획득한 후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공개키를</a:t>
            </a:r>
            <a:r>
              <a:rPr lang="ko-KR" altLang="en-US" sz="1600" dirty="0" smtClean="0"/>
              <a:t> 이용해서 데이터를 암호화한다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공개키로 암호화된 데이터는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비밀키를</a:t>
            </a:r>
            <a:r>
              <a:rPr lang="ko-KR" altLang="en-US" sz="1600" dirty="0" smtClean="0"/>
              <a:t> 이용해서만 </a:t>
            </a:r>
            <a:r>
              <a:rPr lang="ko-KR" altLang="en-US" sz="1600" dirty="0" err="1" smtClean="0"/>
              <a:t>복호화할</a:t>
            </a:r>
            <a:r>
              <a:rPr lang="ko-KR" altLang="en-US" sz="1600" dirty="0" smtClean="0"/>
              <a:t>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가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에게 암호화된 데이터를 전송하면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는 자신의 </a:t>
            </a:r>
            <a:r>
              <a:rPr lang="ko-KR" altLang="en-US" sz="1600" dirty="0" err="1" smtClean="0"/>
              <a:t>비밀키를</a:t>
            </a:r>
            <a:r>
              <a:rPr lang="ko-KR" altLang="en-US" sz="1600" dirty="0" smtClean="0"/>
              <a:t> 이용하여 데이터를 </a:t>
            </a:r>
            <a:r>
              <a:rPr lang="ko-KR" altLang="en-US" sz="1600" dirty="0" err="1" smtClean="0"/>
              <a:t>복호화한</a:t>
            </a:r>
            <a:r>
              <a:rPr lang="ko-KR" altLang="en-US" sz="1600" dirty="0" smtClean="0"/>
              <a:t> 후 데이터 내용을 확인할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879511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공개키와</a:t>
            </a:r>
            <a:r>
              <a:rPr lang="ko-KR" altLang="en-US" dirty="0" smtClean="0"/>
              <a:t> 비밀키 </a:t>
            </a:r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4" y="1600200"/>
            <a:ext cx="7742991" cy="4525963"/>
          </a:xfrm>
        </p:spPr>
      </p:pic>
    </p:spTree>
    <p:extLst>
      <p:ext uri="{BB962C8B-B14F-4D97-AF65-F5344CB8AC3E}">
        <p14:creationId xmlns:p14="http://schemas.microsoft.com/office/powerpoint/2010/main" val="22380306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공개키와</a:t>
            </a:r>
            <a:r>
              <a:rPr lang="ko-KR" altLang="en-US" dirty="0" smtClean="0"/>
              <a:t> 비밀키 </a:t>
            </a:r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악의적인 해커가 네트워크 중간에서 암호화된 데이터를 도청한다고 하더라도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비밀키가 없기 때문에 도청한 데이터의 내용을 확인할 수 없다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공개키를</a:t>
            </a:r>
            <a:r>
              <a:rPr lang="ko-KR" altLang="en-US" sz="1600" dirty="0" smtClean="0"/>
              <a:t> 이용해 암호화를 수행하면 원하는 상대에게만 데이터를 공개할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비밀키를</a:t>
            </a:r>
            <a:r>
              <a:rPr lang="ko-KR" altLang="en-US" sz="1600" dirty="0" smtClean="0"/>
              <a:t> 이용해 암호화를 수행하면 신원 인증을 할 수 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978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Hyperledger</a:t>
            </a:r>
            <a:r>
              <a:rPr lang="en-US" altLang="ko-KR" dirty="0" smtClean="0"/>
              <a:t> Fabric </a:t>
            </a:r>
            <a:r>
              <a:rPr lang="ko-KR" altLang="en-US" dirty="0" smtClean="0"/>
              <a:t>개요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3" y="1600200"/>
            <a:ext cx="7726594" cy="4525963"/>
          </a:xfrm>
        </p:spPr>
      </p:pic>
    </p:spTree>
    <p:extLst>
      <p:ext uri="{BB962C8B-B14F-4D97-AF65-F5344CB8AC3E}">
        <p14:creationId xmlns:p14="http://schemas.microsoft.com/office/powerpoint/2010/main" val="34653651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 1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1600200"/>
            <a:ext cx="6912768" cy="4525963"/>
          </a:xfrm>
        </p:spPr>
      </p:pic>
    </p:spTree>
    <p:extLst>
      <p:ext uri="{BB962C8B-B14F-4D97-AF65-F5344CB8AC3E}">
        <p14:creationId xmlns:p14="http://schemas.microsoft.com/office/powerpoint/2010/main" val="31371726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공개키와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비밀키만을</a:t>
            </a:r>
            <a:r>
              <a:rPr lang="ko-KR" altLang="en-US" sz="1600" dirty="0" smtClean="0"/>
              <a:t> 이용하여 암호화를 수행할 경우 보안에 매우 취약하다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그림에서는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와 해커 모두 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에게 자신이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라고 주장한다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가 잘못된 경로를 통해 해커의 </a:t>
            </a:r>
            <a:r>
              <a:rPr lang="ko-KR" altLang="en-US" sz="1600" dirty="0" err="1" smtClean="0"/>
              <a:t>공개키를</a:t>
            </a:r>
            <a:r>
              <a:rPr lang="ko-KR" altLang="en-US" sz="1600" dirty="0" smtClean="0"/>
              <a:t>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공개키로 착각해서 사용할 경우 해커가 보내는 데이터를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가 보냈다고 믿게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이와 같은 공격 방식을 </a:t>
            </a:r>
            <a:r>
              <a:rPr lang="en-US" altLang="ko-KR" sz="1600" dirty="0" smtClean="0"/>
              <a:t>MITM(</a:t>
            </a:r>
            <a:r>
              <a:rPr lang="ko-KR" altLang="en-US" sz="1600" dirty="0" smtClean="0"/>
              <a:t>중간자 공격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이라고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이 같은 공격을 방지하기 위해서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라고 불리는 인증 </a:t>
            </a:r>
            <a:r>
              <a:rPr lang="ko-KR" altLang="en-US" sz="1600" dirty="0" err="1" smtClean="0"/>
              <a:t>노드를</a:t>
            </a:r>
            <a:r>
              <a:rPr lang="ko-KR" altLang="en-US" sz="1600" dirty="0" smtClean="0"/>
              <a:t> 사용하게 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47472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 3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1600200"/>
            <a:ext cx="6768752" cy="4525963"/>
          </a:xfrm>
        </p:spPr>
      </p:pic>
    </p:spTree>
    <p:extLst>
      <p:ext uri="{BB962C8B-B14F-4D97-AF65-F5344CB8AC3E}">
        <p14:creationId xmlns:p14="http://schemas.microsoft.com/office/powerpoint/2010/main" val="24456181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는 자신의 </a:t>
            </a:r>
            <a:r>
              <a:rPr lang="ko-KR" altLang="en-US" sz="1600" dirty="0" err="1" smtClean="0"/>
              <a:t>공개키를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에 등록한다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가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공개키가 필요할 경우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에게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공개키를</a:t>
            </a:r>
            <a:r>
              <a:rPr lang="ko-KR" altLang="en-US" sz="1600" dirty="0" smtClean="0"/>
              <a:t> 요청한다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공개키 요청을 받은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는 암호화 기법을 통해 안전하게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공개키를</a:t>
            </a:r>
            <a:r>
              <a:rPr lang="ko-KR" altLang="en-US" sz="1600" dirty="0" smtClean="0"/>
              <a:t> 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에게 전달하게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CA</a:t>
            </a:r>
            <a:r>
              <a:rPr lang="ko-KR" altLang="en-US" sz="1600" dirty="0" smtClean="0"/>
              <a:t>는 신뢰할 수 있는 기관에 의해 운영된다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패브릭에서는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Fabric-CA </a:t>
            </a:r>
            <a:r>
              <a:rPr lang="ko-KR" altLang="en-US" sz="1600" dirty="0" err="1" smtClean="0"/>
              <a:t>노드가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CA </a:t>
            </a:r>
            <a:r>
              <a:rPr lang="ko-KR" altLang="en-US" sz="1600" dirty="0" smtClean="0"/>
              <a:t>역할을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와 마찬가지로 </a:t>
            </a:r>
            <a:r>
              <a:rPr lang="en-US" altLang="ko-KR" sz="1600" dirty="0" smtClean="0"/>
              <a:t>X.509 </a:t>
            </a:r>
            <a:r>
              <a:rPr lang="ko-KR" altLang="en-US" sz="1600" dirty="0" smtClean="0"/>
              <a:t>인증서를 발급하고 관리할 수 있을 뿐만 아니라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</a:t>
            </a:r>
            <a:r>
              <a:rPr lang="ko-KR" altLang="en-US" sz="1600" dirty="0" smtClean="0"/>
              <a:t> 네트워크 구성을 위한 특화된 기능도 몇 가지 제공하고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092086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CLR 1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55" y="1600200"/>
            <a:ext cx="6813890" cy="4525963"/>
          </a:xfrm>
        </p:spPr>
      </p:pic>
    </p:spTree>
    <p:extLst>
      <p:ext uri="{BB962C8B-B14F-4D97-AF65-F5344CB8AC3E}">
        <p14:creationId xmlns:p14="http://schemas.microsoft.com/office/powerpoint/2010/main" val="31026990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CLR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CRL</a:t>
            </a:r>
            <a:r>
              <a:rPr lang="ko-KR" altLang="en-US" sz="1600" dirty="0" smtClean="0"/>
              <a:t>은 폐기된 인증서에 대한 목록이다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CA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CRL</a:t>
            </a:r>
            <a:r>
              <a:rPr lang="ko-KR" altLang="en-US" sz="1600" dirty="0" smtClean="0"/>
              <a:t>을 통해 폐기된 인증서를 관리하고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는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로부터 인증서를 받으면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CRL</a:t>
            </a:r>
            <a:r>
              <a:rPr lang="ko-KR" altLang="en-US" sz="1600" dirty="0" smtClean="0"/>
              <a:t>에 해당 인증서가 존재하는지 확인하는 작업을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CRL</a:t>
            </a:r>
            <a:r>
              <a:rPr lang="ko-KR" altLang="en-US" sz="1600" dirty="0" smtClean="0"/>
              <a:t>에 해당 인증서가 존재하지 않는다면 사용자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는 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를 올바른 사용자로 판단하고 앞서 설명한 인증 절차를 수행하게 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사용자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가 보낸 디지털 인증서가 </a:t>
            </a:r>
            <a:r>
              <a:rPr lang="en-US" altLang="ko-KR" sz="1600" dirty="0" smtClean="0"/>
              <a:t>CRL</a:t>
            </a:r>
            <a:r>
              <a:rPr lang="ko-KR" altLang="en-US" sz="1600" dirty="0" smtClean="0"/>
              <a:t>에 존재할 경우 인증 절차가 이루어지지 않게 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847176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MSP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MSP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Identity </a:t>
            </a:r>
            <a:r>
              <a:rPr lang="ko-KR" altLang="en-US" sz="1600" dirty="0" smtClean="0"/>
              <a:t>기술을 바탕으로 만든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</a:t>
            </a:r>
            <a:r>
              <a:rPr lang="ko-KR" altLang="en-US" sz="1600" dirty="0" smtClean="0"/>
              <a:t> 멤버십 관리 기술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MSP</a:t>
            </a:r>
            <a:r>
              <a:rPr lang="ko-KR" altLang="en-US" sz="1600" dirty="0" smtClean="0"/>
              <a:t>를 이용해서 </a:t>
            </a:r>
            <a:r>
              <a:rPr lang="en-US" altLang="ko-KR" sz="1600" dirty="0" smtClean="0"/>
              <a:t>peer, </a:t>
            </a:r>
            <a:r>
              <a:rPr lang="en-US" altLang="ko-KR" sz="1600" dirty="0" err="1" smtClean="0"/>
              <a:t>orderer</a:t>
            </a:r>
            <a:r>
              <a:rPr lang="en-US" altLang="ko-KR" sz="1600" dirty="0" smtClean="0"/>
              <a:t>, Fabric-CA, Admin </a:t>
            </a:r>
            <a:r>
              <a:rPr lang="ko-KR" altLang="en-US" sz="1600" dirty="0" smtClean="0"/>
              <a:t>등의 역할과 소속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권한 등을 정의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95400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MSP 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98" y="1600200"/>
            <a:ext cx="7357804" cy="4525963"/>
          </a:xfrm>
        </p:spPr>
      </p:pic>
    </p:spTree>
    <p:extLst>
      <p:ext uri="{BB962C8B-B14F-4D97-AF65-F5344CB8AC3E}">
        <p14:creationId xmlns:p14="http://schemas.microsoft.com/office/powerpoint/2010/main" val="7977720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MSP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MSP</a:t>
            </a:r>
            <a:r>
              <a:rPr lang="ko-KR" altLang="en-US" sz="1600" dirty="0" smtClean="0"/>
              <a:t>를 통해서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패브릭의</a:t>
            </a:r>
            <a:r>
              <a:rPr lang="ko-KR" altLang="en-US" sz="1600" dirty="0" smtClean="0"/>
              <a:t> 조직 구조를 설계할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Org1, Org2 </a:t>
            </a:r>
            <a:r>
              <a:rPr lang="ko-KR" altLang="en-US" sz="1600" dirty="0" smtClean="0"/>
              <a:t>두 개의 조직이 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각 </a:t>
            </a:r>
            <a:r>
              <a:rPr lang="en-US" altLang="ko-KR" sz="1600" dirty="0" smtClean="0"/>
              <a:t>Org</a:t>
            </a:r>
            <a:r>
              <a:rPr lang="ko-KR" altLang="en-US" sz="1600" dirty="0" smtClean="0"/>
              <a:t>당 디지털 인증서를 생성하기 위한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가 하나씩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Org1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MSP</a:t>
            </a:r>
            <a:r>
              <a:rPr lang="ko-KR" altLang="en-US" sz="1600" dirty="0" smtClean="0"/>
              <a:t>의 가장 단순한 형태인데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조직당 하나의 </a:t>
            </a:r>
            <a:r>
              <a:rPr lang="en-US" altLang="ko-KR" sz="1600" dirty="0" smtClean="0"/>
              <a:t>MSP</a:t>
            </a:r>
            <a:r>
              <a:rPr lang="ko-KR" altLang="en-US" sz="1600" dirty="0" smtClean="0"/>
              <a:t>가 있는 구조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Org2</a:t>
            </a:r>
            <a:r>
              <a:rPr lang="ko-KR" altLang="en-US" sz="1600" dirty="0" smtClean="0"/>
              <a:t>는 하나의 조직에 다수의 </a:t>
            </a:r>
            <a:r>
              <a:rPr lang="en-US" altLang="ko-KR" sz="1600" dirty="0" smtClean="0"/>
              <a:t>MSP</a:t>
            </a:r>
            <a:r>
              <a:rPr lang="ko-KR" altLang="en-US" sz="1600" dirty="0" smtClean="0"/>
              <a:t>가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각 조직의 특성과 용도에 맞게 조직을 세분화하여 </a:t>
            </a:r>
            <a:r>
              <a:rPr lang="en-US" altLang="ko-KR" sz="1600" dirty="0" smtClean="0"/>
              <a:t>MSP</a:t>
            </a:r>
            <a:r>
              <a:rPr lang="ko-KR" altLang="en-US" sz="1600" dirty="0" smtClean="0"/>
              <a:t>를 생성한 후 인증 시스템을 구축할 수도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이러한 경우 </a:t>
            </a:r>
            <a:r>
              <a:rPr lang="en-US" altLang="ko-KR" sz="1600" dirty="0" smtClean="0"/>
              <a:t>CA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X.509 </a:t>
            </a:r>
            <a:r>
              <a:rPr lang="ko-KR" altLang="en-US" sz="1600" dirty="0" smtClean="0"/>
              <a:t>디지털 인증서의 </a:t>
            </a:r>
            <a:r>
              <a:rPr lang="en-US" altLang="ko-KR" sz="1600" dirty="0" smtClean="0"/>
              <a:t>OU </a:t>
            </a:r>
            <a:r>
              <a:rPr lang="ko-KR" altLang="en-US" sz="1600" dirty="0" smtClean="0"/>
              <a:t>필드를 이용하여 세분화된 조직의 </a:t>
            </a:r>
            <a:r>
              <a:rPr lang="en-US" altLang="ko-KR" sz="1600" dirty="0" smtClean="0"/>
              <a:t>MSP</a:t>
            </a:r>
            <a:r>
              <a:rPr lang="ko-KR" altLang="en-US" sz="1600" dirty="0" smtClean="0"/>
              <a:t>를 위한 디지털 인증서를 발급할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MSP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local MSP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channel MSP</a:t>
            </a:r>
            <a:r>
              <a:rPr lang="ko-KR" altLang="en-US" sz="1600" dirty="0" smtClean="0"/>
              <a:t>로 구분할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31549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MSP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Local MSP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</a:t>
            </a:r>
            <a:r>
              <a:rPr lang="ko-KR" altLang="en-US" sz="1600" dirty="0" smtClean="0"/>
              <a:t> 네트워크 </a:t>
            </a:r>
            <a:r>
              <a:rPr lang="ko-KR" altLang="en-US" sz="1600" dirty="0" err="1" smtClean="0"/>
              <a:t>노드의</a:t>
            </a:r>
            <a:r>
              <a:rPr lang="ko-KR" altLang="en-US" sz="1600" dirty="0" smtClean="0"/>
              <a:t> 역할을 부여할 때 사용하는 </a:t>
            </a:r>
            <a:r>
              <a:rPr lang="en-US" altLang="ko-KR" sz="1600" dirty="0" smtClean="0"/>
              <a:t>MSP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Local MSP</a:t>
            </a:r>
            <a:r>
              <a:rPr lang="ko-KR" altLang="en-US" sz="1600" dirty="0" smtClean="0"/>
              <a:t>를 통해 어떤 </a:t>
            </a:r>
            <a:r>
              <a:rPr lang="ko-KR" altLang="en-US" sz="1600" dirty="0" err="1" smtClean="0"/>
              <a:t>노드가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peer, </a:t>
            </a:r>
            <a:r>
              <a:rPr lang="en-US" altLang="ko-KR" sz="1600" dirty="0" err="1" smtClean="0"/>
              <a:t>orderer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혹은 </a:t>
            </a:r>
            <a:r>
              <a:rPr lang="en-US" altLang="ko-KR" sz="1600" dirty="0" smtClean="0"/>
              <a:t>client</a:t>
            </a:r>
            <a:r>
              <a:rPr lang="ko-KR" altLang="en-US" sz="1600" dirty="0" smtClean="0"/>
              <a:t>인지 정의할 수 있고</a:t>
            </a:r>
            <a:r>
              <a:rPr lang="en-US" altLang="ko-KR" sz="1600" dirty="0" smtClean="0"/>
              <a:t>, client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Admin</a:t>
            </a:r>
            <a:r>
              <a:rPr lang="ko-KR" altLang="en-US" sz="1600" dirty="0" smtClean="0"/>
              <a:t>인지 일반 유저인지 등의 </a:t>
            </a:r>
            <a:r>
              <a:rPr lang="ko-KR" altLang="en-US" sz="1600" dirty="0" err="1" smtClean="0"/>
              <a:t>노드별</a:t>
            </a:r>
            <a:r>
              <a:rPr lang="ko-KR" altLang="en-US" sz="1600" dirty="0" smtClean="0"/>
              <a:t> 권한도 정의할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하이퍼레저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패브릭의</a:t>
            </a:r>
            <a:r>
              <a:rPr lang="ko-KR" altLang="en-US" sz="1600" dirty="0" smtClean="0"/>
              <a:t> 모든 네트워크 </a:t>
            </a:r>
            <a:r>
              <a:rPr lang="ko-KR" altLang="en-US" sz="1600" dirty="0" err="1" smtClean="0"/>
              <a:t>노드는</a:t>
            </a:r>
            <a:r>
              <a:rPr lang="ko-KR" altLang="en-US" sz="1600" dirty="0" smtClean="0"/>
              <a:t> 하나 이상의 </a:t>
            </a:r>
            <a:r>
              <a:rPr lang="en-US" altLang="ko-KR" sz="1600" dirty="0" smtClean="0"/>
              <a:t>local MSP</a:t>
            </a:r>
            <a:r>
              <a:rPr lang="ko-KR" altLang="en-US" sz="1600" dirty="0" smtClean="0"/>
              <a:t>가 정의되어 있어야만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Channel MSP</a:t>
            </a:r>
            <a:r>
              <a:rPr lang="ko-KR" altLang="en-US" sz="1600" dirty="0" smtClean="0"/>
              <a:t>는 채널 구성원들에 대한 멤버십 정의와 권한을 부여할 때 사용하는 </a:t>
            </a:r>
            <a:r>
              <a:rPr lang="en-US" altLang="ko-KR" sz="1600" dirty="0" smtClean="0"/>
              <a:t>MSP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채널에 참여한 구성원들은 각자의 </a:t>
            </a:r>
            <a:r>
              <a:rPr lang="en-US" altLang="ko-KR" sz="1600" dirty="0" smtClean="0"/>
              <a:t>local MSP</a:t>
            </a:r>
            <a:r>
              <a:rPr lang="ko-KR" altLang="en-US" sz="1600" dirty="0" smtClean="0"/>
              <a:t>를 이용해서 하나의 </a:t>
            </a:r>
            <a:r>
              <a:rPr lang="en-US" altLang="ko-KR" sz="1600" dirty="0" smtClean="0"/>
              <a:t>channel MSP</a:t>
            </a:r>
            <a:r>
              <a:rPr lang="ko-KR" altLang="en-US" sz="1600" dirty="0" smtClean="0"/>
              <a:t>를 생성한다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26242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</TotalTime>
  <Words>6107</Words>
  <Application>Microsoft Office PowerPoint</Application>
  <PresentationFormat>화면 슬라이드 쇼(4:3)</PresentationFormat>
  <Paragraphs>550</Paragraphs>
  <Slides>142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43" baseType="lpstr">
      <vt:lpstr>Office 테마</vt:lpstr>
      <vt:lpstr>Hyperledger Fabric</vt:lpstr>
      <vt:lpstr>분산 원장 1</vt:lpstr>
      <vt:lpstr>분산 원장 2</vt:lpstr>
      <vt:lpstr>분산 원장 3</vt:lpstr>
      <vt:lpstr>스마트 컨트랜트 1</vt:lpstr>
      <vt:lpstr>스마트 컨트랙트 2</vt:lpstr>
      <vt:lpstr>합의 1</vt:lpstr>
      <vt:lpstr>Hyperledger Fabric 개요 1</vt:lpstr>
      <vt:lpstr>Hyperledger Fabric 개요 2</vt:lpstr>
      <vt:lpstr>Hyperledger Fabric 개요 3</vt:lpstr>
      <vt:lpstr>원장 1</vt:lpstr>
      <vt:lpstr>원장 2</vt:lpstr>
      <vt:lpstr>체인코드</vt:lpstr>
      <vt:lpstr>하이퍼레저 패브릭 특징 1</vt:lpstr>
      <vt:lpstr>하이퍼레저 패브릭 특징 2</vt:lpstr>
      <vt:lpstr>Hyperledger Fabric</vt:lpstr>
      <vt:lpstr>Peer 1</vt:lpstr>
      <vt:lpstr>Peer 2</vt:lpstr>
      <vt:lpstr>Peer 3</vt:lpstr>
      <vt:lpstr>Peer 4</vt:lpstr>
      <vt:lpstr>Peer 5</vt:lpstr>
      <vt:lpstr>Peer 6</vt:lpstr>
      <vt:lpstr>Chaincode 1</vt:lpstr>
      <vt:lpstr>Chaincode 2</vt:lpstr>
      <vt:lpstr>Chaincode 3</vt:lpstr>
      <vt:lpstr>Chaincode 4</vt:lpstr>
      <vt:lpstr>Chaincode 5</vt:lpstr>
      <vt:lpstr>시스템 체인코드 1</vt:lpstr>
      <vt:lpstr>시스템 체인코드 2</vt:lpstr>
      <vt:lpstr>시스템 체인코드 3</vt:lpstr>
      <vt:lpstr>시스템 체인코드 4</vt:lpstr>
      <vt:lpstr>Dapp 1</vt:lpstr>
      <vt:lpstr>Dapp 2</vt:lpstr>
      <vt:lpstr>Dapp 3</vt:lpstr>
      <vt:lpstr>Dapp 4</vt:lpstr>
      <vt:lpstr>Dapp 5</vt:lpstr>
      <vt:lpstr>Dapp 6</vt:lpstr>
      <vt:lpstr>Dapp 7</vt:lpstr>
      <vt:lpstr>Dapp 8</vt:lpstr>
      <vt:lpstr>Dapp 9</vt:lpstr>
      <vt:lpstr>Dapp 10</vt:lpstr>
      <vt:lpstr>Dapp 11</vt:lpstr>
      <vt:lpstr>Endorsement Policy 1</vt:lpstr>
      <vt:lpstr>Endorsement Policy 2</vt:lpstr>
      <vt:lpstr>Organization 1</vt:lpstr>
      <vt:lpstr>Organization 2</vt:lpstr>
      <vt:lpstr>Organization 3</vt:lpstr>
      <vt:lpstr>Organization 4</vt:lpstr>
      <vt:lpstr>Organization 5</vt:lpstr>
      <vt:lpstr>Channel 1</vt:lpstr>
      <vt:lpstr>Channel 2</vt:lpstr>
      <vt:lpstr>Channel 3</vt:lpstr>
      <vt:lpstr>Ledger 1</vt:lpstr>
      <vt:lpstr>Ledger 2</vt:lpstr>
      <vt:lpstr>World State 1</vt:lpstr>
      <vt:lpstr>World State 2</vt:lpstr>
      <vt:lpstr>World State 3</vt:lpstr>
      <vt:lpstr>World State 4</vt:lpstr>
      <vt:lpstr>World State 5</vt:lpstr>
      <vt:lpstr>World State 6</vt:lpstr>
      <vt:lpstr>World State 7</vt:lpstr>
      <vt:lpstr>블록 &amp; 블록체인 1</vt:lpstr>
      <vt:lpstr>블록 &amp; 블록체인 2</vt:lpstr>
      <vt:lpstr>블록 &amp; 블록체인 3</vt:lpstr>
      <vt:lpstr>블록 &amp; 블록체인 4</vt:lpstr>
      <vt:lpstr>블록 &amp; 블록체인 5</vt:lpstr>
      <vt:lpstr>블록 &amp; 블록체인 6</vt:lpstr>
      <vt:lpstr>블록 &amp; 블록체인 7</vt:lpstr>
      <vt:lpstr>블록 &amp; 블록체인 8</vt:lpstr>
      <vt:lpstr>Gossip 1</vt:lpstr>
      <vt:lpstr>Gossip 2</vt:lpstr>
      <vt:lpstr>Gossip 3</vt:lpstr>
      <vt:lpstr>Gossip 4</vt:lpstr>
      <vt:lpstr>Gossip 5</vt:lpstr>
      <vt:lpstr>Gossip 5</vt:lpstr>
      <vt:lpstr>Gossip 6</vt:lpstr>
      <vt:lpstr>Gossip 7</vt:lpstr>
      <vt:lpstr>Identity 1</vt:lpstr>
      <vt:lpstr>디지털 인증서 1</vt:lpstr>
      <vt:lpstr>디지털 인증서 2</vt:lpstr>
      <vt:lpstr>디지털 인증서 3</vt:lpstr>
      <vt:lpstr>공개키와 비밀키 1</vt:lpstr>
      <vt:lpstr>공개키와 비밀키 2</vt:lpstr>
      <vt:lpstr>공개키와 비밀키 3</vt:lpstr>
      <vt:lpstr>공개키와 비밀키 4</vt:lpstr>
      <vt:lpstr>공개키와 비밀키 5</vt:lpstr>
      <vt:lpstr>공개키와 비밀키 6</vt:lpstr>
      <vt:lpstr>공개키와 비밀키 7</vt:lpstr>
      <vt:lpstr>공개키와 비밀키 8</vt:lpstr>
      <vt:lpstr>CA 1</vt:lpstr>
      <vt:lpstr>CA 2</vt:lpstr>
      <vt:lpstr>CA 3</vt:lpstr>
      <vt:lpstr>CA 4</vt:lpstr>
      <vt:lpstr>CLR 1</vt:lpstr>
      <vt:lpstr>CLR 2</vt:lpstr>
      <vt:lpstr>MSP 1</vt:lpstr>
      <vt:lpstr>MSP 2</vt:lpstr>
      <vt:lpstr>MSP 2</vt:lpstr>
      <vt:lpstr>MSP 3</vt:lpstr>
      <vt:lpstr>MSP 4</vt:lpstr>
      <vt:lpstr>MSP 5</vt:lpstr>
      <vt:lpstr>MSP 6</vt:lpstr>
      <vt:lpstr>MSP 7</vt:lpstr>
      <vt:lpstr>MSP 8</vt:lpstr>
      <vt:lpstr>MSP 9</vt:lpstr>
      <vt:lpstr>Orderer 1</vt:lpstr>
      <vt:lpstr>Orderer 2</vt:lpstr>
      <vt:lpstr>Orderer 3</vt:lpstr>
      <vt:lpstr>Orderer 4</vt:lpstr>
      <vt:lpstr>Orderer 4</vt:lpstr>
      <vt:lpstr>Orderer 5</vt:lpstr>
      <vt:lpstr>Orderer 6</vt:lpstr>
      <vt:lpstr>Orderer 7</vt:lpstr>
      <vt:lpstr>오더링 서비스 1</vt:lpstr>
      <vt:lpstr>오디링 서비스 2</vt:lpstr>
      <vt:lpstr>오더링 서비스 3</vt:lpstr>
      <vt:lpstr>오더링 서비스 4</vt:lpstr>
      <vt:lpstr>오더링 서비스 5</vt:lpstr>
      <vt:lpstr>오더링 서비스 6</vt:lpstr>
      <vt:lpstr>Hyperledger Fabric</vt:lpstr>
      <vt:lpstr>네트워크 구축 과정 1</vt:lpstr>
      <vt:lpstr>네트워크 구축 과정 2</vt:lpstr>
      <vt:lpstr>오더링 서비스 구축 1</vt:lpstr>
      <vt:lpstr>오더링 서비스 구축 2</vt:lpstr>
      <vt:lpstr>채널 생성 1</vt:lpstr>
      <vt:lpstr>채널 생성 2</vt:lpstr>
      <vt:lpstr>채널 참여 1</vt:lpstr>
      <vt:lpstr>채널 참여 2</vt:lpstr>
      <vt:lpstr>채널 참여 3</vt:lpstr>
      <vt:lpstr>체인코드/분산 애플리케이션 설치 1</vt:lpstr>
      <vt:lpstr>체인코드/분산 애플리케이션 설치 2</vt:lpstr>
      <vt:lpstr>새로운 조직/채널 추가 1</vt:lpstr>
      <vt:lpstr>새로운 조직/채널 추가 2</vt:lpstr>
      <vt:lpstr>새로운 조직의 남은 구성요소 설치 1</vt:lpstr>
      <vt:lpstr>새로운 조직의 남은 구성요소 설치 2</vt:lpstr>
      <vt:lpstr>Hyperledger Fabric</vt:lpstr>
      <vt:lpstr>트랜잭션 처리 과정</vt:lpstr>
      <vt:lpstr>트랜잭션 생성 1</vt:lpstr>
      <vt:lpstr>트랜잭션 생성 2</vt:lpstr>
      <vt:lpstr>트랜잭션 보증 1</vt:lpstr>
      <vt:lpstr>트랜잭션 보증 2</vt:lpstr>
      <vt:lpstr>트랜잭션 보증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Hyperledger Fabric</dc:title>
  <dc:creator>SAMSUNG</dc:creator>
  <cp:lastModifiedBy>SAMSUNG</cp:lastModifiedBy>
  <cp:revision>54</cp:revision>
  <dcterms:created xsi:type="dcterms:W3CDTF">2019-01-28T06:30:24Z</dcterms:created>
  <dcterms:modified xsi:type="dcterms:W3CDTF">2019-01-31T07:05:59Z</dcterms:modified>
</cp:coreProperties>
</file>